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2.xml" ContentType="application/vnd.openxmlformats-officedocument.presentationml.notesSlide+xml"/>
  <Override PartName="/ppt/charts/chart8.xml" ContentType="application/vnd.openxmlformats-officedocument.drawingml.chart+xml"/>
  <Override PartName="/ppt/notesSlides/notesSlide3.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4.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5" r:id="rId5"/>
    <p:sldMasterId id="2147483682" r:id="rId6"/>
    <p:sldMasterId id="2147483684" r:id="rId7"/>
    <p:sldMasterId id="2147483686" r:id="rId8"/>
    <p:sldMasterId id="2147483688" r:id="rId9"/>
    <p:sldMasterId id="2147483700" r:id="rId10"/>
    <p:sldMasterId id="2147483713" r:id="rId11"/>
  </p:sldMasterIdLst>
  <p:notesMasterIdLst>
    <p:notesMasterId r:id="rId42"/>
  </p:notesMasterIdLst>
  <p:handoutMasterIdLst>
    <p:handoutMasterId r:id="rId43"/>
  </p:handoutMasterIdLst>
  <p:sldIdLst>
    <p:sldId id="676" r:id="rId12"/>
    <p:sldId id="685" r:id="rId13"/>
    <p:sldId id="679" r:id="rId14"/>
    <p:sldId id="677" r:id="rId15"/>
    <p:sldId id="682" r:id="rId16"/>
    <p:sldId id="683" r:id="rId17"/>
    <p:sldId id="674" r:id="rId18"/>
    <p:sldId id="687" r:id="rId19"/>
    <p:sldId id="600" r:id="rId20"/>
    <p:sldId id="657" r:id="rId21"/>
    <p:sldId id="658" r:id="rId22"/>
    <p:sldId id="661" r:id="rId23"/>
    <p:sldId id="662" r:id="rId24"/>
    <p:sldId id="663" r:id="rId25"/>
    <p:sldId id="664" r:id="rId26"/>
    <p:sldId id="665" r:id="rId27"/>
    <p:sldId id="660" r:id="rId28"/>
    <p:sldId id="670" r:id="rId29"/>
    <p:sldId id="667" r:id="rId30"/>
    <p:sldId id="668" r:id="rId31"/>
    <p:sldId id="666" r:id="rId32"/>
    <p:sldId id="672" r:id="rId33"/>
    <p:sldId id="673" r:id="rId34"/>
    <p:sldId id="671" r:id="rId35"/>
    <p:sldId id="675" r:id="rId36"/>
    <p:sldId id="689" r:id="rId37"/>
    <p:sldId id="680" r:id="rId38"/>
    <p:sldId id="688" r:id="rId39"/>
    <p:sldId id="678" r:id="rId40"/>
    <p:sldId id="681" r:id="rId41"/>
  </p:sldIdLst>
  <p:sldSz cx="9144000" cy="6858000" type="screen4x3"/>
  <p:notesSz cx="6799263" cy="9929813"/>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FE9693-CB52-6E48-6DCF-4E63A2C93595}" name="BARBOT Hervé" initials="BH" userId="S::herve.barbot@sipa.ouest-france.fr::01d45a54-e00b-4d6d-8c7d-1f339d4342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RICHEZ Lucas" initials="R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A5E5"/>
    <a:srgbClr val="1EC897"/>
    <a:srgbClr val="31859C"/>
    <a:srgbClr val="224A55"/>
    <a:srgbClr val="C00000"/>
    <a:srgbClr val="FFC507"/>
    <a:srgbClr val="465A65"/>
    <a:srgbClr val="E42A2F"/>
    <a:srgbClr val="487177"/>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012DB-7775-422F-8DE3-F776C527CF1B}" v="4" dt="2021-11-08T15:24:39.225"/>
    <p1510:client id="{37C3005D-F5EF-4716-A28E-EE133683FC45}" v="185" dt="2021-11-02T09:42:09.819"/>
    <p1510:client id="{4B2AA9FD-B078-4CD1-91C9-15DE837C717C}" v="55" dt="2021-11-05T14:23:23.261"/>
    <p1510:client id="{57BB0BF1-F871-4DB8-A5B1-847EEAD24CA7}" v="176" dt="2021-11-09T10:33:03.737"/>
    <p1510:client id="{8A706F7D-D9E4-4BA5-9640-323E4232E84A}" v="23" dt="2021-10-15T10:39:53.439"/>
    <p1510:client id="{D2568C30-CC89-465F-A640-4E4D41959AA1}" v="3" dt="2021-11-05T16:15:42.36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94660"/>
  </p:normalViewPr>
  <p:slideViewPr>
    <p:cSldViewPr snapToGrid="0">
      <p:cViewPr varScale="1">
        <p:scale>
          <a:sx n="151" d="100"/>
          <a:sy n="151" d="100"/>
        </p:scale>
        <p:origin x="996" y="14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notesMaster" Target="notesMasters/notesMaster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5.xml"/><Relationship Id="rId29" Type="http://schemas.openxmlformats.org/officeDocument/2006/relationships/slide" Target="slides/slide18.xml"/><Relationship Id="rId11" Type="http://schemas.openxmlformats.org/officeDocument/2006/relationships/slideMaster" Target="slideMasters/slideMaster8.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Master" Target="slideMasters/slideMaster5.xml"/><Relationship Id="rId51" Type="http://schemas.microsoft.com/office/2018/10/relationships/authors" Target="authors.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viewProps" Target="viewProps.xml"/><Relationship Id="rId20" Type="http://schemas.openxmlformats.org/officeDocument/2006/relationships/slide" Target="slides/slide9.xml"/><Relationship Id="rId41" Type="http://schemas.openxmlformats.org/officeDocument/2006/relationships/slide" Target="slides/slide30.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EZ Lucas" userId="S::lucas.richez@ouest-france.fr::10056fad-605b-4bc2-8966-056f74aeb2b2" providerId="AD" clId="Web-{0C1012DB-7775-422F-8DE3-F776C527CF1B}"/>
    <pc:docChg chg="addSld delSld modSld">
      <pc:chgData name="RICHEZ Lucas" userId="S::lucas.richez@ouest-france.fr::10056fad-605b-4bc2-8966-056f74aeb2b2" providerId="AD" clId="Web-{0C1012DB-7775-422F-8DE3-F776C527CF1B}" dt="2021-11-08T15:24:39.225" v="3" actId="1076"/>
      <pc:docMkLst>
        <pc:docMk/>
      </pc:docMkLst>
      <pc:sldChg chg="modSp">
        <pc:chgData name="RICHEZ Lucas" userId="S::lucas.richez@ouest-france.fr::10056fad-605b-4bc2-8966-056f74aeb2b2" providerId="AD" clId="Web-{0C1012DB-7775-422F-8DE3-F776C527CF1B}" dt="2021-11-08T15:24:39.225" v="3" actId="1076"/>
        <pc:sldMkLst>
          <pc:docMk/>
          <pc:sldMk cId="4132151224" sldId="685"/>
        </pc:sldMkLst>
        <pc:spChg chg="mod">
          <ac:chgData name="RICHEZ Lucas" userId="S::lucas.richez@ouest-france.fr::10056fad-605b-4bc2-8966-056f74aeb2b2" providerId="AD" clId="Web-{0C1012DB-7775-422F-8DE3-F776C527CF1B}" dt="2021-11-08T15:24:39.225" v="3" actId="1076"/>
          <ac:spMkLst>
            <pc:docMk/>
            <pc:sldMk cId="4132151224" sldId="685"/>
            <ac:spMk id="5" creationId="{00000000-0000-0000-0000-000000000000}"/>
          </ac:spMkLst>
        </pc:spChg>
      </pc:sldChg>
      <pc:sldChg chg="new del">
        <pc:chgData name="RICHEZ Lucas" userId="S::lucas.richez@ouest-france.fr::10056fad-605b-4bc2-8966-056f74aeb2b2" providerId="AD" clId="Web-{0C1012DB-7775-422F-8DE3-F776C527CF1B}" dt="2021-11-08T15:12:29.832" v="1"/>
        <pc:sldMkLst>
          <pc:docMk/>
          <pc:sldMk cId="3607318263" sldId="690"/>
        </pc:sldMkLst>
      </pc:sldChg>
    </pc:docChg>
  </pc:docChgLst>
  <pc:docChgLst>
    <pc:chgData name="RICHEZ Lucas" userId="S::lucas.richez@ouest-france.fr::10056fad-605b-4bc2-8966-056f74aeb2b2" providerId="AD" clId="Web-{37C3005D-F5EF-4716-A28E-EE133683FC45}"/>
    <pc:docChg chg="modSld">
      <pc:chgData name="RICHEZ Lucas" userId="S::lucas.richez@ouest-france.fr::10056fad-605b-4bc2-8966-056f74aeb2b2" providerId="AD" clId="Web-{37C3005D-F5EF-4716-A28E-EE133683FC45}" dt="2021-11-02T09:42:09.819" v="97" actId="20577"/>
      <pc:docMkLst>
        <pc:docMk/>
      </pc:docMkLst>
      <pc:sldChg chg="modTransition">
        <pc:chgData name="RICHEZ Lucas" userId="S::lucas.richez@ouest-france.fr::10056fad-605b-4bc2-8966-056f74aeb2b2" providerId="AD" clId="Web-{37C3005D-F5EF-4716-A28E-EE133683FC45}" dt="2021-11-02T09:37:11.851" v="78"/>
        <pc:sldMkLst>
          <pc:docMk/>
          <pc:sldMk cId="281208596" sldId="660"/>
        </pc:sldMkLst>
      </pc:sldChg>
      <pc:sldChg chg="modSp">
        <pc:chgData name="RICHEZ Lucas" userId="S::lucas.richez@ouest-france.fr::10056fad-605b-4bc2-8966-056f74aeb2b2" providerId="AD" clId="Web-{37C3005D-F5EF-4716-A28E-EE133683FC45}" dt="2021-11-02T09:36:47.366" v="75" actId="1076"/>
        <pc:sldMkLst>
          <pc:docMk/>
          <pc:sldMk cId="3185049685" sldId="671"/>
        </pc:sldMkLst>
        <pc:spChg chg="mod">
          <ac:chgData name="RICHEZ Lucas" userId="S::lucas.richez@ouest-france.fr::10056fad-605b-4bc2-8966-056f74aeb2b2" providerId="AD" clId="Web-{37C3005D-F5EF-4716-A28E-EE133683FC45}" dt="2021-11-02T09:36:47.366" v="73" actId="1076"/>
          <ac:spMkLst>
            <pc:docMk/>
            <pc:sldMk cId="3185049685" sldId="671"/>
            <ac:spMk id="2" creationId="{00000000-0000-0000-0000-000000000000}"/>
          </ac:spMkLst>
        </pc:spChg>
        <pc:spChg chg="mod">
          <ac:chgData name="RICHEZ Lucas" userId="S::lucas.richez@ouest-france.fr::10056fad-605b-4bc2-8966-056f74aeb2b2" providerId="AD" clId="Web-{37C3005D-F5EF-4716-A28E-EE133683FC45}" dt="2021-11-02T09:36:47.366" v="74" actId="1076"/>
          <ac:spMkLst>
            <pc:docMk/>
            <pc:sldMk cId="3185049685" sldId="671"/>
            <ac:spMk id="3" creationId="{00000000-0000-0000-0000-000000000000}"/>
          </ac:spMkLst>
        </pc:spChg>
        <pc:spChg chg="mod">
          <ac:chgData name="RICHEZ Lucas" userId="S::lucas.richez@ouest-france.fr::10056fad-605b-4bc2-8966-056f74aeb2b2" providerId="AD" clId="Web-{37C3005D-F5EF-4716-A28E-EE133683FC45}" dt="2021-11-02T09:36:47.366" v="72" actId="1076"/>
          <ac:spMkLst>
            <pc:docMk/>
            <pc:sldMk cId="3185049685" sldId="671"/>
            <ac:spMk id="8" creationId="{00000000-0000-0000-0000-000000000000}"/>
          </ac:spMkLst>
        </pc:spChg>
        <pc:graphicFrameChg chg="mod">
          <ac:chgData name="RICHEZ Lucas" userId="S::lucas.richez@ouest-france.fr::10056fad-605b-4bc2-8966-056f74aeb2b2" providerId="AD" clId="Web-{37C3005D-F5EF-4716-A28E-EE133683FC45}" dt="2021-11-02T09:36:47.366" v="75" actId="1076"/>
          <ac:graphicFrameMkLst>
            <pc:docMk/>
            <pc:sldMk cId="3185049685" sldId="671"/>
            <ac:graphicFrameMk id="11" creationId="{00000000-0000-0000-0000-000000000000}"/>
          </ac:graphicFrameMkLst>
        </pc:graphicFrameChg>
      </pc:sldChg>
      <pc:sldChg chg="modSp">
        <pc:chgData name="RICHEZ Lucas" userId="S::lucas.richez@ouest-france.fr::10056fad-605b-4bc2-8966-056f74aeb2b2" providerId="AD" clId="Web-{37C3005D-F5EF-4716-A28E-EE133683FC45}" dt="2021-11-02T09:42:09.819" v="97" actId="20577"/>
        <pc:sldMkLst>
          <pc:docMk/>
          <pc:sldMk cId="1028552576" sldId="680"/>
        </pc:sldMkLst>
        <pc:spChg chg="mod">
          <ac:chgData name="RICHEZ Lucas" userId="S::lucas.richez@ouest-france.fr::10056fad-605b-4bc2-8966-056f74aeb2b2" providerId="AD" clId="Web-{37C3005D-F5EF-4716-A28E-EE133683FC45}" dt="2021-11-02T09:42:09.819" v="97" actId="20577"/>
          <ac:spMkLst>
            <pc:docMk/>
            <pc:sldMk cId="1028552576" sldId="680"/>
            <ac:spMk id="9" creationId="{00000000-0000-0000-0000-000000000000}"/>
          </ac:spMkLst>
        </pc:spChg>
      </pc:sldChg>
    </pc:docChg>
  </pc:docChgLst>
  <pc:docChgLst>
    <pc:chgData name="RICHEZ Lucas" userId="S::lucas.richez@ouest-france.fr::10056fad-605b-4bc2-8966-056f74aeb2b2" providerId="AD" clId="Web-{57BB0BF1-F871-4DB8-A5B1-847EEAD24CA7}"/>
    <pc:docChg chg="modSld sldOrd">
      <pc:chgData name="RICHEZ Lucas" userId="S::lucas.richez@ouest-france.fr::10056fad-605b-4bc2-8966-056f74aeb2b2" providerId="AD" clId="Web-{57BB0BF1-F871-4DB8-A5B1-847EEAD24CA7}" dt="2021-11-09T10:33:03.737" v="105"/>
      <pc:docMkLst>
        <pc:docMk/>
      </pc:docMkLst>
      <pc:sldChg chg="modSp">
        <pc:chgData name="RICHEZ Lucas" userId="S::lucas.richez@ouest-france.fr::10056fad-605b-4bc2-8966-056f74aeb2b2" providerId="AD" clId="Web-{57BB0BF1-F871-4DB8-A5B1-847EEAD24CA7}" dt="2021-11-09T10:30:01.248" v="73" actId="20577"/>
        <pc:sldMkLst>
          <pc:docMk/>
          <pc:sldMk cId="2145112381" sldId="600"/>
        </pc:sldMkLst>
        <pc:spChg chg="mod">
          <ac:chgData name="RICHEZ Lucas" userId="S::lucas.richez@ouest-france.fr::10056fad-605b-4bc2-8966-056f74aeb2b2" providerId="AD" clId="Web-{57BB0BF1-F871-4DB8-A5B1-847EEAD24CA7}" dt="2021-11-09T10:29:54.874" v="71"/>
          <ac:spMkLst>
            <pc:docMk/>
            <pc:sldMk cId="2145112381" sldId="600"/>
            <ac:spMk id="11" creationId="{00000000-0000-0000-0000-000000000000}"/>
          </ac:spMkLst>
        </pc:spChg>
        <pc:spChg chg="mod">
          <ac:chgData name="RICHEZ Lucas" userId="S::lucas.richez@ouest-france.fr::10056fad-605b-4bc2-8966-056f74aeb2b2" providerId="AD" clId="Web-{57BB0BF1-F871-4DB8-A5B1-847EEAD24CA7}" dt="2021-11-09T10:30:01.248" v="73" actId="20577"/>
          <ac:spMkLst>
            <pc:docMk/>
            <pc:sldMk cId="2145112381" sldId="600"/>
            <ac:spMk id="22" creationId="{00000000-0000-0000-0000-000000000000}"/>
          </ac:spMkLst>
        </pc:spChg>
      </pc:sldChg>
      <pc:sldChg chg="modSp">
        <pc:chgData name="RICHEZ Lucas" userId="S::lucas.richez@ouest-france.fr::10056fad-605b-4bc2-8966-056f74aeb2b2" providerId="AD" clId="Web-{57BB0BF1-F871-4DB8-A5B1-847EEAD24CA7}" dt="2021-11-09T10:31:51.157" v="104"/>
        <pc:sldMkLst>
          <pc:docMk/>
          <pc:sldMk cId="281208596" sldId="660"/>
        </pc:sldMkLst>
        <pc:graphicFrameChg chg="mod modGraphic">
          <ac:chgData name="RICHEZ Lucas" userId="S::lucas.richez@ouest-france.fr::10056fad-605b-4bc2-8966-056f74aeb2b2" providerId="AD" clId="Web-{57BB0BF1-F871-4DB8-A5B1-847EEAD24CA7}" dt="2021-11-09T10:31:51.157" v="104"/>
          <ac:graphicFrameMkLst>
            <pc:docMk/>
            <pc:sldMk cId="281208596" sldId="660"/>
            <ac:graphicFrameMk id="11" creationId="{00000000-0000-0000-0000-000000000000}"/>
          </ac:graphicFrameMkLst>
        </pc:graphicFrameChg>
      </pc:sldChg>
      <pc:sldChg chg="modSp">
        <pc:chgData name="RICHEZ Lucas" userId="S::lucas.richez@ouest-france.fr::10056fad-605b-4bc2-8966-056f74aeb2b2" providerId="AD" clId="Web-{57BB0BF1-F871-4DB8-A5B1-847EEAD24CA7}" dt="2021-11-09T10:31:22.421" v="84"/>
        <pc:sldMkLst>
          <pc:docMk/>
          <pc:sldMk cId="678999211" sldId="662"/>
        </pc:sldMkLst>
        <pc:spChg chg="mod">
          <ac:chgData name="RICHEZ Lucas" userId="S::lucas.richez@ouest-france.fr::10056fad-605b-4bc2-8966-056f74aeb2b2" providerId="AD" clId="Web-{57BB0BF1-F871-4DB8-A5B1-847EEAD24CA7}" dt="2021-11-09T10:31:17.453" v="80" actId="20577"/>
          <ac:spMkLst>
            <pc:docMk/>
            <pc:sldMk cId="678999211" sldId="662"/>
            <ac:spMk id="9" creationId="{00000000-0000-0000-0000-000000000000}"/>
          </ac:spMkLst>
        </pc:spChg>
        <pc:graphicFrameChg chg="mod modGraphic">
          <ac:chgData name="RICHEZ Lucas" userId="S::lucas.richez@ouest-france.fr::10056fad-605b-4bc2-8966-056f74aeb2b2" providerId="AD" clId="Web-{57BB0BF1-F871-4DB8-A5B1-847EEAD24CA7}" dt="2021-11-09T10:31:22.421" v="84"/>
          <ac:graphicFrameMkLst>
            <pc:docMk/>
            <pc:sldMk cId="678999211" sldId="662"/>
            <ac:graphicFrameMk id="13" creationId="{00000000-0000-0000-0000-000000000000}"/>
          </ac:graphicFrameMkLst>
        </pc:graphicFrameChg>
      </pc:sldChg>
      <pc:sldChg chg="modSp">
        <pc:chgData name="RICHEZ Lucas" userId="S::lucas.richez@ouest-france.fr::10056fad-605b-4bc2-8966-056f74aeb2b2" providerId="AD" clId="Web-{57BB0BF1-F871-4DB8-A5B1-847EEAD24CA7}" dt="2021-11-09T10:31:46.375" v="96"/>
        <pc:sldMkLst>
          <pc:docMk/>
          <pc:sldMk cId="2218531209" sldId="664"/>
        </pc:sldMkLst>
        <pc:graphicFrameChg chg="mod modGraphic">
          <ac:chgData name="RICHEZ Lucas" userId="S::lucas.richez@ouest-france.fr::10056fad-605b-4bc2-8966-056f74aeb2b2" providerId="AD" clId="Web-{57BB0BF1-F871-4DB8-A5B1-847EEAD24CA7}" dt="2021-11-09T10:31:46.375" v="96"/>
          <ac:graphicFrameMkLst>
            <pc:docMk/>
            <pc:sldMk cId="2218531209" sldId="664"/>
            <ac:graphicFrameMk id="13" creationId="{00000000-0000-0000-0000-000000000000}"/>
          </ac:graphicFrameMkLst>
        </pc:graphicFrameChg>
      </pc:sldChg>
      <pc:sldChg chg="ord">
        <pc:chgData name="RICHEZ Lucas" userId="S::lucas.richez@ouest-france.fr::10056fad-605b-4bc2-8966-056f74aeb2b2" providerId="AD" clId="Web-{57BB0BF1-F871-4DB8-A5B1-847EEAD24CA7}" dt="2021-11-09T10:33:03.737" v="105"/>
        <pc:sldMkLst>
          <pc:docMk/>
          <pc:sldMk cId="3185049685" sldId="671"/>
        </pc:sldMkLst>
      </pc:sldChg>
      <pc:sldChg chg="modSp">
        <pc:chgData name="RICHEZ Lucas" userId="S::lucas.richez@ouest-france.fr::10056fad-605b-4bc2-8966-056f74aeb2b2" providerId="AD" clId="Web-{57BB0BF1-F871-4DB8-A5B1-847EEAD24CA7}" dt="2021-11-09T10:29:47.841" v="70" actId="20577"/>
        <pc:sldMkLst>
          <pc:docMk/>
          <pc:sldMk cId="2242837226" sldId="674"/>
        </pc:sldMkLst>
        <pc:spChg chg="mod">
          <ac:chgData name="RICHEZ Lucas" userId="S::lucas.richez@ouest-france.fr::10056fad-605b-4bc2-8966-056f74aeb2b2" providerId="AD" clId="Web-{57BB0BF1-F871-4DB8-A5B1-847EEAD24CA7}" dt="2021-11-09T10:29:44.435" v="69" actId="20577"/>
          <ac:spMkLst>
            <pc:docMk/>
            <pc:sldMk cId="2242837226" sldId="674"/>
            <ac:spMk id="13" creationId="{00000000-0000-0000-0000-000000000000}"/>
          </ac:spMkLst>
        </pc:spChg>
        <pc:spChg chg="mod">
          <ac:chgData name="RICHEZ Lucas" userId="S::lucas.richez@ouest-france.fr::10056fad-605b-4bc2-8966-056f74aeb2b2" providerId="AD" clId="Web-{57BB0BF1-F871-4DB8-A5B1-847EEAD24CA7}" dt="2021-11-09T10:29:39.653" v="68" actId="20577"/>
          <ac:spMkLst>
            <pc:docMk/>
            <pc:sldMk cId="2242837226" sldId="674"/>
            <ac:spMk id="18" creationId="{00000000-0000-0000-0000-000000000000}"/>
          </ac:spMkLst>
        </pc:spChg>
        <pc:spChg chg="mod">
          <ac:chgData name="RICHEZ Lucas" userId="S::lucas.richez@ouest-france.fr::10056fad-605b-4bc2-8966-056f74aeb2b2" providerId="AD" clId="Web-{57BB0BF1-F871-4DB8-A5B1-847EEAD24CA7}" dt="2021-11-09T10:29:35.388" v="67" actId="20577"/>
          <ac:spMkLst>
            <pc:docMk/>
            <pc:sldMk cId="2242837226" sldId="674"/>
            <ac:spMk id="22" creationId="{00000000-0000-0000-0000-000000000000}"/>
          </ac:spMkLst>
        </pc:spChg>
        <pc:spChg chg="mod">
          <ac:chgData name="RICHEZ Lucas" userId="S::lucas.richez@ouest-france.fr::10056fad-605b-4bc2-8966-056f74aeb2b2" providerId="AD" clId="Web-{57BB0BF1-F871-4DB8-A5B1-847EEAD24CA7}" dt="2021-11-09T10:29:47.841" v="70" actId="20577"/>
          <ac:spMkLst>
            <pc:docMk/>
            <pc:sldMk cId="2242837226" sldId="674"/>
            <ac:spMk id="23" creationId="{00000000-0000-0000-0000-000000000000}"/>
          </ac:spMkLst>
        </pc:spChg>
      </pc:sldChg>
      <pc:sldChg chg="modSp">
        <pc:chgData name="RICHEZ Lucas" userId="S::lucas.richez@ouest-france.fr::10056fad-605b-4bc2-8966-056f74aeb2b2" providerId="AD" clId="Web-{57BB0BF1-F871-4DB8-A5B1-847EEAD24CA7}" dt="2021-11-09T10:24:52.068" v="42" actId="20577"/>
        <pc:sldMkLst>
          <pc:docMk/>
          <pc:sldMk cId="1310653586" sldId="679"/>
        </pc:sldMkLst>
        <pc:spChg chg="mod">
          <ac:chgData name="RICHEZ Lucas" userId="S::lucas.richez@ouest-france.fr::10056fad-605b-4bc2-8966-056f74aeb2b2" providerId="AD" clId="Web-{57BB0BF1-F871-4DB8-A5B1-847EEAD24CA7}" dt="2021-11-09T10:24:52.068" v="42" actId="20577"/>
          <ac:spMkLst>
            <pc:docMk/>
            <pc:sldMk cId="1310653586" sldId="679"/>
            <ac:spMk id="9" creationId="{00000000-0000-0000-0000-000000000000}"/>
          </ac:spMkLst>
        </pc:spChg>
      </pc:sldChg>
    </pc:docChg>
  </pc:docChgLst>
  <pc:docChgLst>
    <pc:chgData name="BARBOT Hervé" userId="S::herve.barbot@sipa.ouest-france.fr::01d45a54-e00b-4d6d-8c7d-1f339d434224" providerId="AD" clId="Web-{4B2AA9FD-B078-4CD1-91C9-15DE837C717C}"/>
    <pc:docChg chg="mod modSld">
      <pc:chgData name="BARBOT Hervé" userId="S::herve.barbot@sipa.ouest-france.fr::01d45a54-e00b-4d6d-8c7d-1f339d434224" providerId="AD" clId="Web-{4B2AA9FD-B078-4CD1-91C9-15DE837C717C}" dt="2021-11-05T14:23:22.761" v="27" actId="20577"/>
      <pc:docMkLst>
        <pc:docMk/>
      </pc:docMkLst>
      <pc:sldChg chg="addCm">
        <pc:chgData name="BARBOT Hervé" userId="S::herve.barbot@sipa.ouest-france.fr::01d45a54-e00b-4d6d-8c7d-1f339d434224" providerId="AD" clId="Web-{4B2AA9FD-B078-4CD1-91C9-15DE837C717C}" dt="2021-11-05T14:12:41.656" v="4"/>
        <pc:sldMkLst>
          <pc:docMk/>
          <pc:sldMk cId="281208596" sldId="660"/>
        </pc:sldMkLst>
      </pc:sldChg>
      <pc:sldChg chg="modSp">
        <pc:chgData name="BARBOT Hervé" userId="S::herve.barbot@sipa.ouest-france.fr::01d45a54-e00b-4d6d-8c7d-1f339d434224" providerId="AD" clId="Web-{4B2AA9FD-B078-4CD1-91C9-15DE837C717C}" dt="2021-11-05T14:10:22.326" v="3" actId="20577"/>
        <pc:sldMkLst>
          <pc:docMk/>
          <pc:sldMk cId="1179376000" sldId="665"/>
        </pc:sldMkLst>
        <pc:spChg chg="mod">
          <ac:chgData name="BARBOT Hervé" userId="S::herve.barbot@sipa.ouest-france.fr::01d45a54-e00b-4d6d-8c7d-1f339d434224" providerId="AD" clId="Web-{4B2AA9FD-B078-4CD1-91C9-15DE837C717C}" dt="2021-11-05T14:10:22.326" v="3" actId="20577"/>
          <ac:spMkLst>
            <pc:docMk/>
            <pc:sldMk cId="1179376000" sldId="665"/>
            <ac:spMk id="9" creationId="{00000000-0000-0000-0000-000000000000}"/>
          </ac:spMkLst>
        </pc:spChg>
      </pc:sldChg>
      <pc:sldChg chg="addCm">
        <pc:chgData name="BARBOT Hervé" userId="S::herve.barbot@sipa.ouest-france.fr::01d45a54-e00b-4d6d-8c7d-1f339d434224" providerId="AD" clId="Web-{4B2AA9FD-B078-4CD1-91C9-15DE837C717C}" dt="2021-11-05T14:19:01.866" v="5"/>
        <pc:sldMkLst>
          <pc:docMk/>
          <pc:sldMk cId="3185049685" sldId="671"/>
        </pc:sldMkLst>
      </pc:sldChg>
      <pc:sldChg chg="modSp">
        <pc:chgData name="BARBOT Hervé" userId="S::herve.barbot@sipa.ouest-france.fr::01d45a54-e00b-4d6d-8c7d-1f339d434224" providerId="AD" clId="Web-{4B2AA9FD-B078-4CD1-91C9-15DE837C717C}" dt="2021-11-05T14:23:22.761" v="27" actId="20577"/>
        <pc:sldMkLst>
          <pc:docMk/>
          <pc:sldMk cId="1028552576" sldId="680"/>
        </pc:sldMkLst>
        <pc:spChg chg="mod">
          <ac:chgData name="BARBOT Hervé" userId="S::herve.barbot@sipa.ouest-france.fr::01d45a54-e00b-4d6d-8c7d-1f339d434224" providerId="AD" clId="Web-{4B2AA9FD-B078-4CD1-91C9-15DE837C717C}" dt="2021-11-05T14:23:22.761" v="27" actId="20577"/>
          <ac:spMkLst>
            <pc:docMk/>
            <pc:sldMk cId="1028552576" sldId="680"/>
            <ac:spMk id="9" creationId="{00000000-0000-0000-0000-000000000000}"/>
          </ac:spMkLst>
        </pc:spChg>
      </pc:sldChg>
      <pc:sldChg chg="addCm">
        <pc:chgData name="BARBOT Hervé" userId="S::herve.barbot@sipa.ouest-france.fr::01d45a54-e00b-4d6d-8c7d-1f339d434224" providerId="AD" clId="Web-{4B2AA9FD-B078-4CD1-91C9-15DE837C717C}" dt="2021-11-05T14:01:34.177" v="1"/>
        <pc:sldMkLst>
          <pc:docMk/>
          <pc:sldMk cId="1840340680" sldId="683"/>
        </pc:sldMkLst>
      </pc:sldChg>
    </pc:docChg>
  </pc:docChgLst>
  <pc:docChgLst>
    <pc:chgData name="BARBOT Hervé" userId="01d45a54-e00b-4d6d-8c7d-1f339d434224" providerId="ADAL" clId="{8A706F7D-D9E4-4BA5-9640-323E4232E84A}"/>
    <pc:docChg chg="custSel addSld delSld modSld">
      <pc:chgData name="BARBOT Hervé" userId="01d45a54-e00b-4d6d-8c7d-1f339d434224" providerId="ADAL" clId="{8A706F7D-D9E4-4BA5-9640-323E4232E84A}" dt="2021-10-15T10:39:53.439" v="1259" actId="1076"/>
      <pc:docMkLst>
        <pc:docMk/>
      </pc:docMkLst>
      <pc:sldChg chg="modSp mod">
        <pc:chgData name="BARBOT Hervé" userId="01d45a54-e00b-4d6d-8c7d-1f339d434224" providerId="ADAL" clId="{8A706F7D-D9E4-4BA5-9640-323E4232E84A}" dt="2021-10-15T10:39:53.439" v="1259" actId="1076"/>
        <pc:sldMkLst>
          <pc:docMk/>
          <pc:sldMk cId="1089530406" sldId="550"/>
        </pc:sldMkLst>
        <pc:spChg chg="mod">
          <ac:chgData name="BARBOT Hervé" userId="01d45a54-e00b-4d6d-8c7d-1f339d434224" providerId="ADAL" clId="{8A706F7D-D9E4-4BA5-9640-323E4232E84A}" dt="2021-10-15T10:39:53.439" v="1259" actId="1076"/>
          <ac:spMkLst>
            <pc:docMk/>
            <pc:sldMk cId="1089530406" sldId="550"/>
            <ac:spMk id="8" creationId="{00000000-0000-0000-0000-000000000000}"/>
          </ac:spMkLst>
        </pc:spChg>
      </pc:sldChg>
      <pc:sldChg chg="addSp delSp modSp new del mod modClrScheme chgLayout">
        <pc:chgData name="BARBOT Hervé" userId="01d45a54-e00b-4d6d-8c7d-1f339d434224" providerId="ADAL" clId="{8A706F7D-D9E4-4BA5-9640-323E4232E84A}" dt="2021-10-15T10:15:08.173" v="7" actId="47"/>
        <pc:sldMkLst>
          <pc:docMk/>
          <pc:sldMk cId="445605224" sldId="650"/>
        </pc:sldMkLst>
        <pc:spChg chg="del">
          <ac:chgData name="BARBOT Hervé" userId="01d45a54-e00b-4d6d-8c7d-1f339d434224" providerId="ADAL" clId="{8A706F7D-D9E4-4BA5-9640-323E4232E84A}" dt="2021-10-15T10:14:39.990" v="5" actId="700"/>
          <ac:spMkLst>
            <pc:docMk/>
            <pc:sldMk cId="445605224" sldId="650"/>
            <ac:spMk id="2" creationId="{1A2A755A-ADB7-456A-B8D0-E7E4BCF15A9D}"/>
          </ac:spMkLst>
        </pc:spChg>
        <pc:spChg chg="del mod ord">
          <ac:chgData name="BARBOT Hervé" userId="01d45a54-e00b-4d6d-8c7d-1f339d434224" providerId="ADAL" clId="{8A706F7D-D9E4-4BA5-9640-323E4232E84A}" dt="2021-10-15T10:14:39.990" v="5" actId="700"/>
          <ac:spMkLst>
            <pc:docMk/>
            <pc:sldMk cId="445605224" sldId="650"/>
            <ac:spMk id="3" creationId="{B405D76B-FDF0-4F43-90E8-AD0B3612842B}"/>
          </ac:spMkLst>
        </pc:spChg>
        <pc:spChg chg="add mod ord">
          <ac:chgData name="BARBOT Hervé" userId="01d45a54-e00b-4d6d-8c7d-1f339d434224" providerId="ADAL" clId="{8A706F7D-D9E4-4BA5-9640-323E4232E84A}" dt="2021-10-15T10:14:58.100" v="6" actId="1076"/>
          <ac:spMkLst>
            <pc:docMk/>
            <pc:sldMk cId="445605224" sldId="650"/>
            <ac:spMk id="4" creationId="{6CE6E3AA-9E53-43D2-8195-00380602432A}"/>
          </ac:spMkLst>
        </pc:spChg>
        <pc:spChg chg="add mod ord">
          <ac:chgData name="BARBOT Hervé" userId="01d45a54-e00b-4d6d-8c7d-1f339d434224" providerId="ADAL" clId="{8A706F7D-D9E4-4BA5-9640-323E4232E84A}" dt="2021-10-15T10:14:39.990" v="5" actId="700"/>
          <ac:spMkLst>
            <pc:docMk/>
            <pc:sldMk cId="445605224" sldId="650"/>
            <ac:spMk id="5" creationId="{005BA133-BFCF-46CD-9DFC-09D12E664F68}"/>
          </ac:spMkLst>
        </pc:spChg>
        <pc:spChg chg="add mod ord">
          <ac:chgData name="BARBOT Hervé" userId="01d45a54-e00b-4d6d-8c7d-1f339d434224" providerId="ADAL" clId="{8A706F7D-D9E4-4BA5-9640-323E4232E84A}" dt="2021-10-15T10:14:39.990" v="5" actId="700"/>
          <ac:spMkLst>
            <pc:docMk/>
            <pc:sldMk cId="445605224" sldId="650"/>
            <ac:spMk id="6" creationId="{182CA57E-FA6E-4512-A796-38A9DB00A868}"/>
          </ac:spMkLst>
        </pc:spChg>
        <pc:spChg chg="add mod ord">
          <ac:chgData name="BARBOT Hervé" userId="01d45a54-e00b-4d6d-8c7d-1f339d434224" providerId="ADAL" clId="{8A706F7D-D9E4-4BA5-9640-323E4232E84A}" dt="2021-10-15T10:14:39.990" v="5" actId="700"/>
          <ac:spMkLst>
            <pc:docMk/>
            <pc:sldMk cId="445605224" sldId="650"/>
            <ac:spMk id="7" creationId="{F3983425-4782-44CE-9087-A4FDDB049D04}"/>
          </ac:spMkLst>
        </pc:spChg>
        <pc:spChg chg="add mod ord">
          <ac:chgData name="BARBOT Hervé" userId="01d45a54-e00b-4d6d-8c7d-1f339d434224" providerId="ADAL" clId="{8A706F7D-D9E4-4BA5-9640-323E4232E84A}" dt="2021-10-15T10:14:39.990" v="5" actId="700"/>
          <ac:spMkLst>
            <pc:docMk/>
            <pc:sldMk cId="445605224" sldId="650"/>
            <ac:spMk id="8" creationId="{3A5D0C9E-3C7A-4973-A1A1-65944708D635}"/>
          </ac:spMkLst>
        </pc:spChg>
      </pc:sldChg>
      <pc:sldChg chg="delSp modSp mod modShow">
        <pc:chgData name="BARBOT Hervé" userId="01d45a54-e00b-4d6d-8c7d-1f339d434224" providerId="ADAL" clId="{8A706F7D-D9E4-4BA5-9640-323E4232E84A}" dt="2021-10-15T10:38:14.545" v="1200" actId="14100"/>
        <pc:sldMkLst>
          <pc:docMk/>
          <pc:sldMk cId="3418032362" sldId="650"/>
        </pc:sldMkLst>
        <pc:spChg chg="mod">
          <ac:chgData name="BARBOT Hervé" userId="01d45a54-e00b-4d6d-8c7d-1f339d434224" providerId="ADAL" clId="{8A706F7D-D9E4-4BA5-9640-323E4232E84A}" dt="2021-10-15T10:37:23.579" v="1190" actId="20577"/>
          <ac:spMkLst>
            <pc:docMk/>
            <pc:sldMk cId="3418032362" sldId="650"/>
            <ac:spMk id="3" creationId="{00000000-0000-0000-0000-000000000000}"/>
          </ac:spMkLst>
        </pc:spChg>
        <pc:spChg chg="mod">
          <ac:chgData name="BARBOT Hervé" userId="01d45a54-e00b-4d6d-8c7d-1f339d434224" providerId="ADAL" clId="{8A706F7D-D9E4-4BA5-9640-323E4232E84A}" dt="2021-10-15T10:38:14.545" v="1200" actId="14100"/>
          <ac:spMkLst>
            <pc:docMk/>
            <pc:sldMk cId="3418032362" sldId="650"/>
            <ac:spMk id="4" creationId="{00000000-0000-0000-0000-000000000000}"/>
          </ac:spMkLst>
        </pc:spChg>
        <pc:spChg chg="del">
          <ac:chgData name="BARBOT Hervé" userId="01d45a54-e00b-4d6d-8c7d-1f339d434224" providerId="ADAL" clId="{8A706F7D-D9E4-4BA5-9640-323E4232E84A}" dt="2021-10-15T10:16:59.656" v="147" actId="478"/>
          <ac:spMkLst>
            <pc:docMk/>
            <pc:sldMk cId="3418032362" sldId="650"/>
            <ac:spMk id="7" creationId="{00000000-0000-0000-0000-000000000000}"/>
          </ac:spMkLst>
        </pc:spChg>
      </pc:sldChg>
      <pc:sldChg chg="new del">
        <pc:chgData name="BARBOT Hervé" userId="01d45a54-e00b-4d6d-8c7d-1f339d434224" providerId="ADAL" clId="{8A706F7D-D9E4-4BA5-9640-323E4232E84A}" dt="2021-10-15T10:14:15.195" v="4" actId="47"/>
        <pc:sldMkLst>
          <pc:docMk/>
          <pc:sldMk cId="1101709772" sldId="651"/>
        </pc:sldMkLst>
      </pc:sldChg>
      <pc:sldChg chg="addSp delSp modSp add mod modShow">
        <pc:chgData name="BARBOT Hervé" userId="01d45a54-e00b-4d6d-8c7d-1f339d434224" providerId="ADAL" clId="{8A706F7D-D9E4-4BA5-9640-323E4232E84A}" dt="2021-10-15T10:38:24.526" v="1202" actId="20577"/>
        <pc:sldMkLst>
          <pc:docMk/>
          <pc:sldMk cId="2160016004" sldId="651"/>
        </pc:sldMkLst>
        <pc:spChg chg="add del mod">
          <ac:chgData name="BARBOT Hervé" userId="01d45a54-e00b-4d6d-8c7d-1f339d434224" providerId="ADAL" clId="{8A706F7D-D9E4-4BA5-9640-323E4232E84A}" dt="2021-10-15T10:27:51.537" v="830" actId="478"/>
          <ac:spMkLst>
            <pc:docMk/>
            <pc:sldMk cId="2160016004" sldId="651"/>
            <ac:spMk id="2" creationId="{F051DCB9-9C9D-4A9D-A3F4-571775123A28}"/>
          </ac:spMkLst>
        </pc:spChg>
        <pc:spChg chg="del">
          <ac:chgData name="BARBOT Hervé" userId="01d45a54-e00b-4d6d-8c7d-1f339d434224" providerId="ADAL" clId="{8A706F7D-D9E4-4BA5-9640-323E4232E84A}" dt="2021-10-15T10:26:32.353" v="821" actId="478"/>
          <ac:spMkLst>
            <pc:docMk/>
            <pc:sldMk cId="2160016004" sldId="651"/>
            <ac:spMk id="3" creationId="{00000000-0000-0000-0000-000000000000}"/>
          </ac:spMkLst>
        </pc:spChg>
        <pc:spChg chg="mod">
          <ac:chgData name="BARBOT Hervé" userId="01d45a54-e00b-4d6d-8c7d-1f339d434224" providerId="ADAL" clId="{8A706F7D-D9E4-4BA5-9640-323E4232E84A}" dt="2021-10-15T10:38:24.526" v="1202" actId="20577"/>
          <ac:spMkLst>
            <pc:docMk/>
            <pc:sldMk cId="2160016004" sldId="651"/>
            <ac:spMk id="4" creationId="{00000000-0000-0000-0000-000000000000}"/>
          </ac:spMkLst>
        </pc:spChg>
        <pc:spChg chg="del">
          <ac:chgData name="BARBOT Hervé" userId="01d45a54-e00b-4d6d-8c7d-1f339d434224" providerId="ADAL" clId="{8A706F7D-D9E4-4BA5-9640-323E4232E84A}" dt="2021-10-15T10:26:36.665" v="822" actId="478"/>
          <ac:spMkLst>
            <pc:docMk/>
            <pc:sldMk cId="2160016004" sldId="651"/>
            <ac:spMk id="25" creationId="{00000000-0000-0000-0000-000000000000}"/>
          </ac:spMkLst>
        </pc:spChg>
        <pc:picChg chg="add mod">
          <ac:chgData name="BARBOT Hervé" userId="01d45a54-e00b-4d6d-8c7d-1f339d434224" providerId="ADAL" clId="{8A706F7D-D9E4-4BA5-9640-323E4232E84A}" dt="2021-10-15T10:29:47.322" v="905" actId="14100"/>
          <ac:picMkLst>
            <pc:docMk/>
            <pc:sldMk cId="2160016004" sldId="651"/>
            <ac:picMk id="6" creationId="{8213F5A9-83EA-480A-830D-44E0068BE735}"/>
          </ac:picMkLst>
        </pc:picChg>
      </pc:sldChg>
      <pc:sldChg chg="new del">
        <pc:chgData name="BARBOT Hervé" userId="01d45a54-e00b-4d6d-8c7d-1f339d434224" providerId="ADAL" clId="{8A706F7D-D9E4-4BA5-9640-323E4232E84A}" dt="2021-10-15T10:26:16.954" v="815" actId="47"/>
        <pc:sldMkLst>
          <pc:docMk/>
          <pc:sldMk cId="3030482220" sldId="651"/>
        </pc:sldMkLst>
      </pc:sldChg>
      <pc:sldChg chg="addSp delSp modSp add mod modShow">
        <pc:chgData name="BARBOT Hervé" userId="01d45a54-e00b-4d6d-8c7d-1f339d434224" providerId="ADAL" clId="{8A706F7D-D9E4-4BA5-9640-323E4232E84A}" dt="2021-10-15T10:38:19.617" v="1201" actId="20577"/>
        <pc:sldMkLst>
          <pc:docMk/>
          <pc:sldMk cId="1123892613" sldId="652"/>
        </pc:sldMkLst>
        <pc:spChg chg="mod">
          <ac:chgData name="BARBOT Hervé" userId="01d45a54-e00b-4d6d-8c7d-1f339d434224" providerId="ADAL" clId="{8A706F7D-D9E4-4BA5-9640-323E4232E84A}" dt="2021-10-15T10:38:19.617" v="1201" actId="20577"/>
          <ac:spMkLst>
            <pc:docMk/>
            <pc:sldMk cId="1123892613" sldId="652"/>
            <ac:spMk id="4" creationId="{00000000-0000-0000-0000-000000000000}"/>
          </ac:spMkLst>
        </pc:spChg>
        <pc:picChg chg="add mod">
          <ac:chgData name="BARBOT Hervé" userId="01d45a54-e00b-4d6d-8c7d-1f339d434224" providerId="ADAL" clId="{8A706F7D-D9E4-4BA5-9640-323E4232E84A}" dt="2021-10-15T10:29:39.170" v="904" actId="1076"/>
          <ac:picMkLst>
            <pc:docMk/>
            <pc:sldMk cId="1123892613" sldId="652"/>
            <ac:picMk id="3" creationId="{0522FEEC-A674-4AAF-AA4A-FCB97EAF2760}"/>
          </ac:picMkLst>
        </pc:picChg>
        <pc:picChg chg="del">
          <ac:chgData name="BARBOT Hervé" userId="01d45a54-e00b-4d6d-8c7d-1f339d434224" providerId="ADAL" clId="{8A706F7D-D9E4-4BA5-9640-323E4232E84A}" dt="2021-10-15T10:28:51.973" v="897" actId="478"/>
          <ac:picMkLst>
            <pc:docMk/>
            <pc:sldMk cId="1123892613" sldId="652"/>
            <ac:picMk id="6" creationId="{8213F5A9-83EA-480A-830D-44E0068BE735}"/>
          </ac:picMkLst>
        </pc:picChg>
      </pc:sldChg>
      <pc:sldChg chg="add del">
        <pc:chgData name="BARBOT Hervé" userId="01d45a54-e00b-4d6d-8c7d-1f339d434224" providerId="ADAL" clId="{8A706F7D-D9E4-4BA5-9640-323E4232E84A}" dt="2021-10-15T10:28:28.774" v="892" actId="47"/>
        <pc:sldMkLst>
          <pc:docMk/>
          <pc:sldMk cId="1472138979" sldId="652"/>
        </pc:sldMkLst>
      </pc:sldChg>
      <pc:sldChg chg="new del">
        <pc:chgData name="BARBOT Hervé" userId="01d45a54-e00b-4d6d-8c7d-1f339d434224" providerId="ADAL" clId="{8A706F7D-D9E4-4BA5-9640-323E4232E84A}" dt="2021-10-15T10:14:14.126" v="3" actId="47"/>
        <pc:sldMkLst>
          <pc:docMk/>
          <pc:sldMk cId="3689282667" sldId="652"/>
        </pc:sldMkLst>
      </pc:sldChg>
      <pc:sldChg chg="add del">
        <pc:chgData name="BARBOT Hervé" userId="01d45a54-e00b-4d6d-8c7d-1f339d434224" providerId="ADAL" clId="{8A706F7D-D9E4-4BA5-9640-323E4232E84A}" dt="2021-10-15T10:28:29.684" v="893" actId="47"/>
        <pc:sldMkLst>
          <pc:docMk/>
          <pc:sldMk cId="2220978403" sldId="653"/>
        </pc:sldMkLst>
      </pc:sldChg>
      <pc:sldChg chg="addSp modSp add mod modShow">
        <pc:chgData name="BARBOT Hervé" userId="01d45a54-e00b-4d6d-8c7d-1f339d434224" providerId="ADAL" clId="{8A706F7D-D9E4-4BA5-9640-323E4232E84A}" dt="2021-10-15T10:38:28.192" v="1203" actId="20577"/>
        <pc:sldMkLst>
          <pc:docMk/>
          <pc:sldMk cId="2905837965" sldId="653"/>
        </pc:sldMkLst>
        <pc:spChg chg="mod">
          <ac:chgData name="BARBOT Hervé" userId="01d45a54-e00b-4d6d-8c7d-1f339d434224" providerId="ADAL" clId="{8A706F7D-D9E4-4BA5-9640-323E4232E84A}" dt="2021-10-15T10:38:28.192" v="1203" actId="20577"/>
          <ac:spMkLst>
            <pc:docMk/>
            <pc:sldMk cId="2905837965" sldId="653"/>
            <ac:spMk id="4" creationId="{00000000-0000-0000-0000-000000000000}"/>
          </ac:spMkLst>
        </pc:spChg>
        <pc:picChg chg="add mod">
          <ac:chgData name="BARBOT Hervé" userId="01d45a54-e00b-4d6d-8c7d-1f339d434224" providerId="ADAL" clId="{8A706F7D-D9E4-4BA5-9640-323E4232E84A}" dt="2021-10-15T10:30:27.163" v="907" actId="1076"/>
          <ac:picMkLst>
            <pc:docMk/>
            <pc:sldMk cId="2905837965" sldId="653"/>
            <ac:picMk id="3" creationId="{9A174CCA-DD59-436C-ABA6-7645A82995BD}"/>
          </ac:picMkLst>
        </pc:picChg>
      </pc:sldChg>
      <pc:sldChg chg="add del">
        <pc:chgData name="BARBOT Hervé" userId="01d45a54-e00b-4d6d-8c7d-1f339d434224" providerId="ADAL" clId="{8A706F7D-D9E4-4BA5-9640-323E4232E84A}" dt="2021-10-15T10:28:30.494" v="894" actId="47"/>
        <pc:sldMkLst>
          <pc:docMk/>
          <pc:sldMk cId="3708378355" sldId="654"/>
        </pc:sldMkLst>
      </pc:sldChg>
      <pc:sldChg chg="addSp modSp add mod modShow">
        <pc:chgData name="BARBOT Hervé" userId="01d45a54-e00b-4d6d-8c7d-1f339d434224" providerId="ADAL" clId="{8A706F7D-D9E4-4BA5-9640-323E4232E84A}" dt="2021-10-15T10:38:32.604" v="1204" actId="20577"/>
        <pc:sldMkLst>
          <pc:docMk/>
          <pc:sldMk cId="4143525276" sldId="654"/>
        </pc:sldMkLst>
        <pc:spChg chg="mod">
          <ac:chgData name="BARBOT Hervé" userId="01d45a54-e00b-4d6d-8c7d-1f339d434224" providerId="ADAL" clId="{8A706F7D-D9E4-4BA5-9640-323E4232E84A}" dt="2021-10-15T10:38:32.604" v="1204" actId="20577"/>
          <ac:spMkLst>
            <pc:docMk/>
            <pc:sldMk cId="4143525276" sldId="654"/>
            <ac:spMk id="4" creationId="{00000000-0000-0000-0000-000000000000}"/>
          </ac:spMkLst>
        </pc:spChg>
        <pc:picChg chg="add mod">
          <ac:chgData name="BARBOT Hervé" userId="01d45a54-e00b-4d6d-8c7d-1f339d434224" providerId="ADAL" clId="{8A706F7D-D9E4-4BA5-9640-323E4232E84A}" dt="2021-10-15T10:30:53.293" v="909" actId="1076"/>
          <ac:picMkLst>
            <pc:docMk/>
            <pc:sldMk cId="4143525276" sldId="654"/>
            <ac:picMk id="3" creationId="{C2E55586-C868-445B-9F18-81C7F15617C2}"/>
          </ac:picMkLst>
        </pc:picChg>
      </pc:sldChg>
      <pc:sldChg chg="addSp modSp add mod modShow">
        <pc:chgData name="BARBOT Hervé" userId="01d45a54-e00b-4d6d-8c7d-1f339d434224" providerId="ADAL" clId="{8A706F7D-D9E4-4BA5-9640-323E4232E84A}" dt="2021-10-15T10:38:37.732" v="1205" actId="20577"/>
        <pc:sldMkLst>
          <pc:docMk/>
          <pc:sldMk cId="13465971" sldId="655"/>
        </pc:sldMkLst>
        <pc:spChg chg="mod">
          <ac:chgData name="BARBOT Hervé" userId="01d45a54-e00b-4d6d-8c7d-1f339d434224" providerId="ADAL" clId="{8A706F7D-D9E4-4BA5-9640-323E4232E84A}" dt="2021-10-15T10:38:37.732" v="1205" actId="20577"/>
          <ac:spMkLst>
            <pc:docMk/>
            <pc:sldMk cId="13465971" sldId="655"/>
            <ac:spMk id="4" creationId="{00000000-0000-0000-0000-000000000000}"/>
          </ac:spMkLst>
        </pc:spChg>
        <pc:picChg chg="add mod">
          <ac:chgData name="BARBOT Hervé" userId="01d45a54-e00b-4d6d-8c7d-1f339d434224" providerId="ADAL" clId="{8A706F7D-D9E4-4BA5-9640-323E4232E84A}" dt="2021-10-15T10:31:17.879" v="911" actId="1076"/>
          <ac:picMkLst>
            <pc:docMk/>
            <pc:sldMk cId="13465971" sldId="655"/>
            <ac:picMk id="3" creationId="{2969E296-C2D0-4E33-B643-1491E131DAA7}"/>
          </ac:picMkLst>
        </pc:picChg>
      </pc:sldChg>
      <pc:sldChg chg="add del">
        <pc:chgData name="BARBOT Hervé" userId="01d45a54-e00b-4d6d-8c7d-1f339d434224" providerId="ADAL" clId="{8A706F7D-D9E4-4BA5-9640-323E4232E84A}" dt="2021-10-15T10:28:31.838" v="895" actId="47"/>
        <pc:sldMkLst>
          <pc:docMk/>
          <pc:sldMk cId="1232151883" sldId="655"/>
        </pc:sldMkLst>
      </pc:sldChg>
      <pc:sldChg chg="add">
        <pc:chgData name="BARBOT Hervé" userId="01d45a54-e00b-4d6d-8c7d-1f339d434224" providerId="ADAL" clId="{8A706F7D-D9E4-4BA5-9640-323E4232E84A}" dt="2021-10-15T10:39:04.724" v="1206"/>
        <pc:sldMkLst>
          <pc:docMk/>
          <pc:sldMk cId="644704281" sldId="656"/>
        </pc:sldMkLst>
      </pc:sldChg>
      <pc:sldChg chg="add del">
        <pc:chgData name="BARBOT Hervé" userId="01d45a54-e00b-4d6d-8c7d-1f339d434224" providerId="ADAL" clId="{8A706F7D-D9E4-4BA5-9640-323E4232E84A}" dt="2021-10-15T10:28:27.768" v="891" actId="47"/>
        <pc:sldMkLst>
          <pc:docMk/>
          <pc:sldMk cId="1227303376" sldId="656"/>
        </pc:sldMkLst>
      </pc:sldChg>
      <pc:sldChg chg="add del">
        <pc:chgData name="BARBOT Hervé" userId="01d45a54-e00b-4d6d-8c7d-1f339d434224" providerId="ADAL" clId="{8A706F7D-D9E4-4BA5-9640-323E4232E84A}" dt="2021-10-15T10:37:59.653" v="1197" actId="47"/>
        <pc:sldMkLst>
          <pc:docMk/>
          <pc:sldMk cId="1822160240" sldId="656"/>
        </pc:sldMkLst>
      </pc:sldChg>
      <pc:sldChg chg="add del">
        <pc:chgData name="BARBOT Hervé" userId="01d45a54-e00b-4d6d-8c7d-1f339d434224" providerId="ADAL" clId="{8A706F7D-D9E4-4BA5-9640-323E4232E84A}" dt="2021-10-15T10:38:00.718" v="1198" actId="47"/>
        <pc:sldMkLst>
          <pc:docMk/>
          <pc:sldMk cId="2031891039" sldId="657"/>
        </pc:sldMkLst>
      </pc:sldChg>
      <pc:sldMasterChg chg="delSldLayout">
        <pc:chgData name="BARBOT Hervé" userId="01d45a54-e00b-4d6d-8c7d-1f339d434224" providerId="ADAL" clId="{8A706F7D-D9E4-4BA5-9640-323E4232E84A}" dt="2021-10-15T10:15:08.173" v="7" actId="47"/>
        <pc:sldMasterMkLst>
          <pc:docMk/>
          <pc:sldMasterMk cId="0" sldId="2147483660"/>
        </pc:sldMasterMkLst>
        <pc:sldLayoutChg chg="del">
          <pc:chgData name="BARBOT Hervé" userId="01d45a54-e00b-4d6d-8c7d-1f339d434224" providerId="ADAL" clId="{8A706F7D-D9E4-4BA5-9640-323E4232E84A}" dt="2021-10-15T10:15:08.173" v="7" actId="47"/>
          <pc:sldLayoutMkLst>
            <pc:docMk/>
            <pc:sldMasterMk cId="0" sldId="2147483660"/>
            <pc:sldLayoutMk cId="1528074988" sldId="2147483677"/>
          </pc:sldLayoutMkLst>
        </pc:sldLayoutChg>
      </pc:sldMasterChg>
    </pc:docChg>
  </pc:docChgLst>
  <pc:docChgLst>
    <pc:chgData name="RICHEZ Lucas" userId="S::lucas.richez@ouest-france.fr::10056fad-605b-4bc2-8966-056f74aeb2b2" providerId="AD" clId="Web-{7F5480B2-6E9F-47B5-B413-9DE00B5967FA}"/>
    <pc:docChg chg="modSld">
      <pc:chgData name="RICHEZ Lucas" userId="S::lucas.richez@ouest-france.fr::10056fad-605b-4bc2-8966-056f74aeb2b2" providerId="AD" clId="Web-{7F5480B2-6E9F-47B5-B413-9DE00B5967FA}" dt="2021-06-01T14:19:30.606" v="6"/>
      <pc:docMkLst>
        <pc:docMk/>
      </pc:docMkLst>
      <pc:sldChg chg="modSp">
        <pc:chgData name="RICHEZ Lucas" userId="S::lucas.richez@ouest-france.fr::10056fad-605b-4bc2-8966-056f74aeb2b2" providerId="AD" clId="Web-{7F5480B2-6E9F-47B5-B413-9DE00B5967FA}" dt="2021-06-01T14:19:30.606" v="6"/>
        <pc:sldMkLst>
          <pc:docMk/>
          <pc:sldMk cId="3145846034" sldId="536"/>
        </pc:sldMkLst>
        <pc:spChg chg="mod">
          <ac:chgData name="RICHEZ Lucas" userId="S::lucas.richez@ouest-france.fr::10056fad-605b-4bc2-8966-056f74aeb2b2" providerId="AD" clId="Web-{7F5480B2-6E9F-47B5-B413-9DE00B5967FA}" dt="2021-06-01T14:19:30.606" v="6"/>
          <ac:spMkLst>
            <pc:docMk/>
            <pc:sldMk cId="3145846034" sldId="536"/>
            <ac:spMk id="23" creationId="{00000000-0000-0000-0000-000000000000}"/>
          </ac:spMkLst>
        </pc:spChg>
      </pc:sldChg>
    </pc:docChg>
  </pc:docChgLst>
  <pc:docChgLst>
    <pc:chgData name="RICHEZ Lucas" userId="S::lucas.richez@ouest-france.fr::10056fad-605b-4bc2-8966-056f74aeb2b2" providerId="AD" clId="Web-{80844441-0F0C-42EC-8668-3F80575A5A92}"/>
    <pc:docChg chg="modSld">
      <pc:chgData name="RICHEZ Lucas" userId="S::lucas.richez@ouest-france.fr::10056fad-605b-4bc2-8966-056f74aeb2b2" providerId="AD" clId="Web-{80844441-0F0C-42EC-8668-3F80575A5A92}" dt="2021-06-21T12:09:35.064" v="2" actId="1076"/>
      <pc:docMkLst>
        <pc:docMk/>
      </pc:docMkLst>
      <pc:sldChg chg="modSp">
        <pc:chgData name="RICHEZ Lucas" userId="S::lucas.richez@ouest-france.fr::10056fad-605b-4bc2-8966-056f74aeb2b2" providerId="AD" clId="Web-{80844441-0F0C-42EC-8668-3F80575A5A92}" dt="2021-06-21T12:09:35.064" v="2" actId="1076"/>
        <pc:sldMkLst>
          <pc:docMk/>
          <pc:sldMk cId="2364508884" sldId="580"/>
        </pc:sldMkLst>
        <pc:graphicFrameChg chg="mod">
          <ac:chgData name="RICHEZ Lucas" userId="S::lucas.richez@ouest-france.fr::10056fad-605b-4bc2-8966-056f74aeb2b2" providerId="AD" clId="Web-{80844441-0F0C-42EC-8668-3F80575A5A92}" dt="2021-06-21T12:09:35.064" v="2" actId="1076"/>
          <ac:graphicFrameMkLst>
            <pc:docMk/>
            <pc:sldMk cId="2364508884" sldId="580"/>
            <ac:graphicFrameMk id="6" creationId="{00000000-0000-0000-0000-000000000000}"/>
          </ac:graphicFrameMkLst>
        </pc:graphicFrameChg>
      </pc:sldChg>
    </pc:docChg>
  </pc:docChgLst>
  <pc:docChgLst>
    <pc:chgData name="TURQUETY Johan" userId="S::johan.turquety@sipa.ouest-france.fr::e733c245-d283-452a-a2d5-bd6fb9a51fc5" providerId="AD" clId="Web-{D2568C30-CC89-465F-A640-4E4D41959AA1}"/>
    <pc:docChg chg="">
      <pc:chgData name="TURQUETY Johan" userId="S::johan.turquety@sipa.ouest-france.fr::e733c245-d283-452a-a2d5-bd6fb9a51fc5" providerId="AD" clId="Web-{D2568C30-CC89-465F-A640-4E4D41959AA1}" dt="2021-11-05T16:15:42.369" v="2"/>
      <pc:docMkLst>
        <pc:docMk/>
      </pc:docMkLst>
      <pc:sldChg chg="delCm">
        <pc:chgData name="TURQUETY Johan" userId="S::johan.turquety@sipa.ouest-france.fr::e733c245-d283-452a-a2d5-bd6fb9a51fc5" providerId="AD" clId="Web-{D2568C30-CC89-465F-A640-4E4D41959AA1}" dt="2021-11-05T16:08:08.653" v="1"/>
        <pc:sldMkLst>
          <pc:docMk/>
          <pc:sldMk cId="281208596" sldId="660"/>
        </pc:sldMkLst>
      </pc:sldChg>
      <pc:sldChg chg="delCm">
        <pc:chgData name="TURQUETY Johan" userId="S::johan.turquety@sipa.ouest-france.fr::e733c245-d283-452a-a2d5-bd6fb9a51fc5" providerId="AD" clId="Web-{D2568C30-CC89-465F-A640-4E4D41959AA1}" dt="2021-11-05T16:15:42.369" v="2"/>
        <pc:sldMkLst>
          <pc:docMk/>
          <pc:sldMk cId="3185049685" sldId="671"/>
        </pc:sldMkLst>
      </pc:sldChg>
      <pc:sldChg chg="delCm">
        <pc:chgData name="TURQUETY Johan" userId="S::johan.turquety@sipa.ouest-france.fr::e733c245-d283-452a-a2d5-bd6fb9a51fc5" providerId="AD" clId="Web-{D2568C30-CC89-465F-A640-4E4D41959AA1}" dt="2021-11-05T16:01:02.969" v="0"/>
        <pc:sldMkLst>
          <pc:docMk/>
          <pc:sldMk cId="1840340680" sldId="683"/>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xlsx"/></Relationships>
</file>

<file path=ppt/charts/_rels/chart10.xml.rels><?xml version="1.0" encoding="UTF-8" standalone="yes"?>
<Relationships xmlns="http://schemas.openxmlformats.org/package/2006/relationships"><Relationship Id="rId1" Type="http://schemas.openxmlformats.org/officeDocument/2006/relationships/package" Target="../embeddings/Feuille_de_calcul_Microsoft_Excel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Feuille_de_calcul_Microsoft_Excel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Feuille_de_calcul_Microsoft_Excel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Feuille_de_calcul_Microsoft_Excel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Feuille_de_calcul_Microsoft_Excel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Feuille_de_calcul_Microsoft_Excel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Feuille_de_calcul_Microsoft_Excel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Feuille_de_calcul_Microsoft_Excel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Feuille_de_calcul_Microsoft_Excel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Feuille_de_calcul_Microsoft_Excel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Feuille_de_calcul_Microsoft_Excel19.xlsx"/></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6.xml.rels><?xml version="1.0" encoding="UTF-8" standalone="yes"?>
<Relationships xmlns="http://schemas.openxmlformats.org/package/2006/relationships"><Relationship Id="rId1" Type="http://schemas.openxmlformats.org/officeDocument/2006/relationships/package" Target="../embeddings/Feuille_de_calcul_Microsoft_Excel5.xlsx"/></Relationships>
</file>

<file path=ppt/charts/_rels/chart7.xml.rels><?xml version="1.0" encoding="UTF-8" standalone="yes"?>
<Relationships xmlns="http://schemas.openxmlformats.org/package/2006/relationships"><Relationship Id="rId1" Type="http://schemas.openxmlformats.org/officeDocument/2006/relationships/package" Target="../embeddings/Feuille_de_calcul_Microsoft_Excel6.xlsx"/></Relationships>
</file>

<file path=ppt/charts/_rels/chart8.xml.rels><?xml version="1.0" encoding="UTF-8" standalone="yes"?>
<Relationships xmlns="http://schemas.openxmlformats.org/package/2006/relationships"><Relationship Id="rId1" Type="http://schemas.openxmlformats.org/officeDocument/2006/relationships/package" Target="../embeddings/Feuille_de_calcul_Microsoft_Excel7.xlsx"/></Relationships>
</file>

<file path=ppt/charts/_rels/chart9.xml.rels><?xml version="1.0" encoding="UTF-8" standalone="yes"?>
<Relationships xmlns="http://schemas.openxmlformats.org/package/2006/relationships"><Relationship Id="rId1" Type="http://schemas.openxmlformats.org/officeDocument/2006/relationships/package" Target="../embeddings/Feuille_de_calcul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63790775383933"/>
          <c:y val="4.0820151732315645E-2"/>
          <c:w val="0.43202384564108259"/>
          <c:h val="0.66074235215694987"/>
        </c:manualLayout>
      </c:layout>
      <c:doughnutChart>
        <c:varyColors val="1"/>
        <c:ser>
          <c:idx val="0"/>
          <c:order val="0"/>
          <c:tx>
            <c:strRef>
              <c:f>Feuil1!$B$1</c:f>
              <c:strCache>
                <c:ptCount val="1"/>
                <c:pt idx="0">
                  <c:v>Ventes</c:v>
                </c:pt>
              </c:strCache>
            </c:strRef>
          </c:tx>
          <c:dPt>
            <c:idx val="0"/>
            <c:bubble3D val="0"/>
            <c:spPr>
              <a:solidFill>
                <a:srgbClr val="1EC897"/>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00A8E1"/>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465A65"/>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fr-F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Feuil1!$A$2:$A$4</c:f>
              <c:strCache>
                <c:ptCount val="3"/>
                <c:pt idx="0">
                  <c:v>18-22 ans</c:v>
                </c:pt>
                <c:pt idx="1">
                  <c:v>23-27 ans</c:v>
                </c:pt>
                <c:pt idx="2">
                  <c:v>28 ans et +</c:v>
                </c:pt>
              </c:strCache>
            </c:strRef>
          </c:cat>
          <c:val>
            <c:numRef>
              <c:f>Feuil1!$B$2:$B$4</c:f>
              <c:numCache>
                <c:formatCode>0%</c:formatCode>
                <c:ptCount val="3"/>
                <c:pt idx="0">
                  <c:v>0.6</c:v>
                </c:pt>
                <c:pt idx="1">
                  <c:v>0.23</c:v>
                </c:pt>
                <c:pt idx="2">
                  <c:v>0.17</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b"/>
      <c:layout>
        <c:manualLayout>
          <c:xMode val="edge"/>
          <c:yMode val="edge"/>
          <c:x val="0.22786784374385749"/>
          <c:y val="0.74033289298727323"/>
          <c:w val="0.52052229239486214"/>
          <c:h val="0.22854320284123941"/>
        </c:manualLayout>
      </c:layout>
      <c:overlay val="0"/>
      <c:txPr>
        <a:bodyPr/>
        <a:lstStyle/>
        <a:p>
          <a:pPr>
            <a:defRPr sz="1400">
              <a:solidFill>
                <a:schemeClr val="tx1">
                  <a:lumMod val="75000"/>
                  <a:lumOff val="25000"/>
                </a:schemeClr>
              </a:solidFill>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715010008304162"/>
          <c:y val="5.5795387814052404E-2"/>
          <c:w val="0.44006751775055297"/>
          <c:h val="0.94420458249650374"/>
        </c:manualLayout>
      </c:layout>
      <c:barChart>
        <c:barDir val="bar"/>
        <c:grouping val="clustered"/>
        <c:varyColors val="0"/>
        <c:ser>
          <c:idx val="0"/>
          <c:order val="0"/>
          <c:tx>
            <c:strRef>
              <c:f>Feuil1!$B$1</c:f>
              <c:strCache>
                <c:ptCount val="1"/>
                <c:pt idx="0">
                  <c:v>lecteurs</c:v>
                </c:pt>
              </c:strCache>
            </c:strRef>
          </c:tx>
          <c:spPr>
            <a:solidFill>
              <a:srgbClr val="224A5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465A65"/>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Au niveau international</c:v>
                </c:pt>
                <c:pt idx="1">
                  <c:v>Au niveau européen</c:v>
                </c:pt>
                <c:pt idx="2">
                  <c:v>Dans l’entreprise</c:v>
                </c:pt>
                <c:pt idx="3">
                  <c:v>Au niveau de l’Etat (Code du travail)</c:v>
                </c:pt>
                <c:pt idx="4">
                  <c:v>Au niveau des branches / secteurs d’activités (convention collective)</c:v>
                </c:pt>
              </c:strCache>
            </c:strRef>
          </c:cat>
          <c:val>
            <c:numRef>
              <c:f>Feuil1!$B$2:$B$6</c:f>
              <c:numCache>
                <c:formatCode>0%</c:formatCode>
                <c:ptCount val="5"/>
                <c:pt idx="0">
                  <c:v>0.06</c:v>
                </c:pt>
                <c:pt idx="1">
                  <c:v>0.18</c:v>
                </c:pt>
                <c:pt idx="2">
                  <c:v>0.3</c:v>
                </c:pt>
                <c:pt idx="3">
                  <c:v>0.46</c:v>
                </c:pt>
                <c:pt idx="4">
                  <c:v>0.52</c:v>
                </c:pt>
              </c:numCache>
            </c:numRef>
          </c:val>
          <c:extLst>
            <c:ext xmlns:c16="http://schemas.microsoft.com/office/drawing/2014/chart" uri="{C3380CC4-5D6E-409C-BE32-E72D297353CC}">
              <c16:uniqueId val="{00000000-11BE-4F60-908C-4A31FA6D5400}"/>
            </c:ext>
          </c:extLst>
        </c:ser>
        <c:ser>
          <c:idx val="1"/>
          <c:order val="1"/>
          <c:tx>
            <c:strRef>
              <c:f>Feuil1!$C$1</c:f>
              <c:strCache>
                <c:ptCount val="1"/>
                <c:pt idx="0">
                  <c:v>Colonne1</c:v>
                </c:pt>
              </c:strCache>
            </c:strRef>
          </c:tx>
          <c:invertIfNegative val="0"/>
          <c:cat>
            <c:strRef>
              <c:f>Feuil1!$A$2:$A$6</c:f>
              <c:strCache>
                <c:ptCount val="5"/>
                <c:pt idx="0">
                  <c:v>Au niveau international</c:v>
                </c:pt>
                <c:pt idx="1">
                  <c:v>Au niveau européen</c:v>
                </c:pt>
                <c:pt idx="2">
                  <c:v>Dans l’entreprise</c:v>
                </c:pt>
                <c:pt idx="3">
                  <c:v>Au niveau de l’Etat (Code du travail)</c:v>
                </c:pt>
                <c:pt idx="4">
                  <c:v>Au niveau des branches / secteurs d’activités (convention collective)</c:v>
                </c:pt>
              </c:strCache>
            </c:strRef>
          </c:cat>
          <c:val>
            <c:numRef>
              <c:f>Feuil1!$C$2:$C$6</c:f>
              <c:numCache>
                <c:formatCode>General</c:formatCode>
                <c:ptCount val="5"/>
              </c:numCache>
            </c:numRef>
          </c:val>
          <c:extLst>
            <c:ext xmlns:c16="http://schemas.microsoft.com/office/drawing/2014/chart" uri="{C3380CC4-5D6E-409C-BE32-E72D297353CC}">
              <c16:uniqueId val="{00000003-A77B-4E7F-AF5E-E05E87BE4DBC}"/>
            </c:ext>
          </c:extLst>
        </c:ser>
        <c:ser>
          <c:idx val="2"/>
          <c:order val="2"/>
          <c:tx>
            <c:strRef>
              <c:f>Feuil1!$D$1</c:f>
              <c:strCache>
                <c:ptCount val="1"/>
                <c:pt idx="0">
                  <c:v>Colonne2</c:v>
                </c:pt>
              </c:strCache>
            </c:strRef>
          </c:tx>
          <c:invertIfNegative val="0"/>
          <c:cat>
            <c:strRef>
              <c:f>Feuil1!$A$2:$A$6</c:f>
              <c:strCache>
                <c:ptCount val="5"/>
                <c:pt idx="0">
                  <c:v>Au niveau international</c:v>
                </c:pt>
                <c:pt idx="1">
                  <c:v>Au niveau européen</c:v>
                </c:pt>
                <c:pt idx="2">
                  <c:v>Dans l’entreprise</c:v>
                </c:pt>
                <c:pt idx="3">
                  <c:v>Au niveau de l’Etat (Code du travail)</c:v>
                </c:pt>
                <c:pt idx="4">
                  <c:v>Au niveau des branches / secteurs d’activités (convention collective)</c:v>
                </c:pt>
              </c:strCache>
            </c:strRef>
          </c:cat>
          <c:val>
            <c:numRef>
              <c:f>Feuil1!$D$2:$D$6</c:f>
              <c:numCache>
                <c:formatCode>General</c:formatCode>
                <c:ptCount val="5"/>
              </c:numCache>
            </c:numRef>
          </c:val>
          <c:extLst>
            <c:ext xmlns:c16="http://schemas.microsoft.com/office/drawing/2014/chart" uri="{C3380CC4-5D6E-409C-BE32-E72D297353CC}">
              <c16:uniqueId val="{00000004-A77B-4E7F-AF5E-E05E87BE4DBC}"/>
            </c:ext>
          </c:extLst>
        </c:ser>
        <c:dLbls>
          <c:showLegendKey val="0"/>
          <c:showVal val="0"/>
          <c:showCatName val="0"/>
          <c:showSerName val="0"/>
          <c:showPercent val="0"/>
          <c:showBubbleSize val="0"/>
        </c:dLbls>
        <c:gapWidth val="182"/>
        <c:axId val="341307392"/>
        <c:axId val="341308928"/>
      </c:barChart>
      <c:catAx>
        <c:axId val="341307392"/>
        <c:scaling>
          <c:orientation val="minMax"/>
        </c:scaling>
        <c:delete val="1"/>
        <c:axPos val="l"/>
        <c:numFmt formatCode="General" sourceLinked="1"/>
        <c:majorTickMark val="none"/>
        <c:minorTickMark val="none"/>
        <c:tickLblPos val="nextTo"/>
        <c:crossAx val="341308928"/>
        <c:crosses val="autoZero"/>
        <c:auto val="1"/>
        <c:lblAlgn val="ctr"/>
        <c:lblOffset val="100"/>
        <c:noMultiLvlLbl val="0"/>
      </c:catAx>
      <c:valAx>
        <c:axId val="341308928"/>
        <c:scaling>
          <c:orientation val="minMax"/>
        </c:scaling>
        <c:delete val="1"/>
        <c:axPos val="b"/>
        <c:numFmt formatCode="0%" sourceLinked="1"/>
        <c:majorTickMark val="none"/>
        <c:minorTickMark val="none"/>
        <c:tickLblPos val="nextTo"/>
        <c:crossAx val="341307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39748588954605E-2"/>
          <c:y val="0.11945154242121246"/>
          <c:w val="0.64480693920134657"/>
          <c:h val="0.75288038565340543"/>
        </c:manualLayout>
      </c:layout>
      <c:doughnutChart>
        <c:varyColors val="1"/>
        <c:ser>
          <c:idx val="0"/>
          <c:order val="0"/>
          <c:tx>
            <c:strRef>
              <c:f>Feuil1!$B$1</c:f>
              <c:strCache>
                <c:ptCount val="1"/>
                <c:pt idx="0">
                  <c:v>Ventes</c:v>
                </c:pt>
              </c:strCache>
            </c:strRef>
          </c:tx>
          <c:dPt>
            <c:idx val="0"/>
            <c:bubble3D val="0"/>
            <c:spPr>
              <a:solidFill>
                <a:srgbClr val="1EC897"/>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00A8E1"/>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FFC507"/>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Feuil1!$A$2:$A$7</c:f>
              <c:strCache>
                <c:ptCount val="6"/>
                <c:pt idx="0">
                  <c:v>du DRH</c:v>
                </c:pt>
                <c:pt idx="1">
                  <c:v>des managers</c:v>
                </c:pt>
                <c:pt idx="2">
                  <c:v>des syndicats</c:v>
                </c:pt>
                <c:pt idx="3">
                  <c:v>des salariés</c:v>
                </c:pt>
                <c:pt idx="4">
                  <c:v>des patrons / des dirigeants</c:v>
                </c:pt>
                <c:pt idx="5">
                  <c:v>Autre</c:v>
                </c:pt>
              </c:strCache>
            </c:strRef>
          </c:cat>
          <c:val>
            <c:numRef>
              <c:f>Feuil1!$B$2:$B$7</c:f>
              <c:numCache>
                <c:formatCode>0%</c:formatCode>
                <c:ptCount val="6"/>
                <c:pt idx="0">
                  <c:v>0.24</c:v>
                </c:pt>
                <c:pt idx="1">
                  <c:v>0.36</c:v>
                </c:pt>
                <c:pt idx="2">
                  <c:v>0.14000000000000001</c:v>
                </c:pt>
                <c:pt idx="3">
                  <c:v>0.06</c:v>
                </c:pt>
                <c:pt idx="4">
                  <c:v>0.15</c:v>
                </c:pt>
                <c:pt idx="5">
                  <c:v>0.04</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0"/>
          <c:showBubbleSize val="0"/>
          <c:showLeaderLines val="1"/>
        </c:dLbls>
        <c:firstSliceAng val="0"/>
        <c:holeSize val="71"/>
      </c:doughnutChart>
      <c:spPr>
        <a:noFill/>
        <a:ln>
          <a:noFill/>
        </a:ln>
        <a:effectLst/>
      </c:spPr>
    </c:plotArea>
    <c:legend>
      <c:legendPos val="r"/>
      <c:layout>
        <c:manualLayout>
          <c:xMode val="edge"/>
          <c:yMode val="edge"/>
          <c:x val="0.65110218677175091"/>
          <c:y val="0.14131837533924801"/>
          <c:w val="0.34889781322824903"/>
          <c:h val="0.79295008887901341"/>
        </c:manualLayout>
      </c:layout>
      <c:overlay val="0"/>
      <c:txPr>
        <a:bodyPr/>
        <a:lstStyle/>
        <a:p>
          <a:pPr>
            <a:defRPr sz="1400" b="0">
              <a:solidFill>
                <a:schemeClr val="tx1">
                  <a:lumMod val="75000"/>
                  <a:lumOff val="25000"/>
                </a:schemeClr>
              </a:solidFill>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2.6027751766558565E-3"/>
          <c:y val="0.13435406016246951"/>
          <c:w val="0.99440582439693648"/>
          <c:h val="0.61140031478305812"/>
        </c:manualLayout>
      </c:layout>
      <c:barChart>
        <c:barDir val="col"/>
        <c:grouping val="clustered"/>
        <c:varyColors val="0"/>
        <c:ser>
          <c:idx val="0"/>
          <c:order val="0"/>
          <c:tx>
            <c:strRef>
              <c:f>Feuil1!$B$1</c:f>
              <c:strCache>
                <c:ptCount val="1"/>
                <c:pt idx="0">
                  <c:v>2020</c:v>
                </c:pt>
              </c:strCache>
            </c:strRef>
          </c:tx>
          <c:spPr>
            <a:solidFill>
              <a:srgbClr val="17A5E5"/>
            </a:solidFill>
          </c:spPr>
          <c:invertIfNegative val="0"/>
          <c:dLbls>
            <c:spPr>
              <a:noFill/>
              <a:ln>
                <a:noFill/>
              </a:ln>
              <a:effectLst/>
            </c:spPr>
            <c:txPr>
              <a:bodyPr/>
              <a:lstStyle/>
              <a:p>
                <a:pPr>
                  <a:defRPr sz="1200">
                    <a:solidFill>
                      <a:schemeClr val="bg1"/>
                    </a:solidFill>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Feuil1!$A$2:$A$13</c:f>
              <c:strCache>
                <c:ptCount val="12"/>
                <c:pt idx="0">
                  <c:v>Accélération des changements, un contexte d’incertitude (ex : pandémie, économie, politique)</c:v>
                </c:pt>
                <c:pt idx="1">
                  <c:v>Distanciel (télétravail, click&amp;collect…)</c:v>
                </c:pt>
                <c:pt idx="2">
                  <c:v>Creusement des inégalités</c:v>
                </c:pt>
                <c:pt idx="3">
                  <c:v>Rapport au travail, recherche de sens</c:v>
                </c:pt>
                <c:pt idx="4">
                  <c:v>Formes de travail alternatives au salariat (entrepreneuriat, free-lance, indépendant…)</c:v>
                </c:pt>
                <c:pt idx="5">
                  <c:v>Mondialisation de l’économie et des entreprises</c:v>
                </c:pt>
                <c:pt idx="6">
                  <c:v>Démographie, vieillissement de la population</c:v>
                </c:pt>
                <c:pt idx="7">
                  <c:v>Emergence de collectifs (ex : désobéissance civile)</c:v>
                </c:pt>
                <c:pt idx="8">
                  <c:v>Surinformation et instantanéité de l’accès à l’information</c:v>
                </c:pt>
                <c:pt idx="9">
                  <c:v>Transition écologique</c:v>
                </c:pt>
                <c:pt idx="10">
                  <c:v>Replis identitaires et communautaires</c:v>
                </c:pt>
                <c:pt idx="11">
                  <c:v>Economie du partage, collaborative, plateformes numériques</c:v>
                </c:pt>
              </c:strCache>
            </c:strRef>
          </c:cat>
          <c:val>
            <c:numRef>
              <c:f>Feuil1!$B$2:$B$13</c:f>
              <c:numCache>
                <c:formatCode>General</c:formatCode>
                <c:ptCount val="12"/>
                <c:pt idx="0" formatCode="0%">
                  <c:v>0.37</c:v>
                </c:pt>
                <c:pt idx="2" formatCode="0%">
                  <c:v>0.47</c:v>
                </c:pt>
                <c:pt idx="3" formatCode="0%">
                  <c:v>0.59</c:v>
                </c:pt>
                <c:pt idx="4" formatCode="0%">
                  <c:v>0.51</c:v>
                </c:pt>
                <c:pt idx="6" formatCode="0%">
                  <c:v>0.26</c:v>
                </c:pt>
                <c:pt idx="7" formatCode="0%">
                  <c:v>0.26</c:v>
                </c:pt>
                <c:pt idx="8" formatCode="0%">
                  <c:v>0.34</c:v>
                </c:pt>
                <c:pt idx="9" formatCode="0%">
                  <c:v>0.4</c:v>
                </c:pt>
                <c:pt idx="10" formatCode="0%">
                  <c:v>0.24</c:v>
                </c:pt>
                <c:pt idx="11" formatCode="0%">
                  <c:v>0.37</c:v>
                </c:pt>
              </c:numCache>
            </c:numRef>
          </c:val>
          <c:extLst>
            <c:ext xmlns:c16="http://schemas.microsoft.com/office/drawing/2014/chart" uri="{C3380CC4-5D6E-409C-BE32-E72D297353CC}">
              <c16:uniqueId val="{00000001-3A77-46F1-BD5D-16098F1CDFC0}"/>
            </c:ext>
          </c:extLst>
        </c:ser>
        <c:ser>
          <c:idx val="1"/>
          <c:order val="1"/>
          <c:tx>
            <c:strRef>
              <c:f>Feuil1!$C$1</c:f>
              <c:strCache>
                <c:ptCount val="1"/>
                <c:pt idx="0">
                  <c:v>2021</c:v>
                </c:pt>
              </c:strCache>
            </c:strRef>
          </c:tx>
          <c:spPr>
            <a:solidFill>
              <a:srgbClr val="1EC897"/>
            </a:solidFill>
          </c:spPr>
          <c:invertIfNegative val="0"/>
          <c:dLbls>
            <c:dLbl>
              <c:idx val="3"/>
              <c:layout>
                <c:manualLayout>
                  <c:x val="7.1129364038516425E-3"/>
                  <c:y val="-9.282594331623971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6A6-4053-B23D-1CEC1A4C9C88}"/>
                </c:ext>
              </c:extLst>
            </c:dLbl>
            <c:dLbl>
              <c:idx val="8"/>
              <c:layout>
                <c:manualLayout>
                  <c:x val="1.1380698246162712E-2"/>
                  <c:y val="6.1883962210825911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6A6-4053-B23D-1CEC1A4C9C88}"/>
                </c:ext>
              </c:extLst>
            </c:dLbl>
            <c:dLbl>
              <c:idx val="9"/>
              <c:layout>
                <c:manualLayout>
                  <c:x val="9.958110965392267E-3"/>
                  <c:y val="5.6726310052749894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6A6-4053-B23D-1CEC1A4C9C88}"/>
                </c:ext>
              </c:extLst>
            </c:dLbl>
            <c:spPr>
              <a:noFill/>
              <a:ln>
                <a:noFill/>
              </a:ln>
              <a:effectLst/>
            </c:spPr>
            <c:txPr>
              <a:bodyPr/>
              <a:lstStyle/>
              <a:p>
                <a:pPr>
                  <a:defRPr sz="1600">
                    <a:solidFill>
                      <a:srgbClr val="1EC897"/>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Feuil1!$A$2:$A$13</c:f>
              <c:strCache>
                <c:ptCount val="12"/>
                <c:pt idx="0">
                  <c:v>Accélération des changements, un contexte d’incertitude (ex : pandémie, économie, politique)</c:v>
                </c:pt>
                <c:pt idx="1">
                  <c:v>Distanciel (télétravail, click&amp;collect…)</c:v>
                </c:pt>
                <c:pt idx="2">
                  <c:v>Creusement des inégalités</c:v>
                </c:pt>
                <c:pt idx="3">
                  <c:v>Rapport au travail, recherche de sens</c:v>
                </c:pt>
                <c:pt idx="4">
                  <c:v>Formes de travail alternatives au salariat (entrepreneuriat, free-lance, indépendant…)</c:v>
                </c:pt>
                <c:pt idx="5">
                  <c:v>Mondialisation de l’économie et des entreprises</c:v>
                </c:pt>
                <c:pt idx="6">
                  <c:v>Démographie, vieillissement de la population</c:v>
                </c:pt>
                <c:pt idx="7">
                  <c:v>Emergence de collectifs (ex : désobéissance civile)</c:v>
                </c:pt>
                <c:pt idx="8">
                  <c:v>Surinformation et instantanéité de l’accès à l’information</c:v>
                </c:pt>
                <c:pt idx="9">
                  <c:v>Transition écologique</c:v>
                </c:pt>
                <c:pt idx="10">
                  <c:v>Replis identitaires et communautaires</c:v>
                </c:pt>
                <c:pt idx="11">
                  <c:v>Economie du partage, collaborative, plateformes numériques</c:v>
                </c:pt>
              </c:strCache>
            </c:strRef>
          </c:cat>
          <c:val>
            <c:numRef>
              <c:f>Feuil1!$C$2:$C$13</c:f>
              <c:numCache>
                <c:formatCode>0%</c:formatCode>
                <c:ptCount val="12"/>
                <c:pt idx="0">
                  <c:v>0.69</c:v>
                </c:pt>
                <c:pt idx="1">
                  <c:v>0.63</c:v>
                </c:pt>
                <c:pt idx="2">
                  <c:v>0.57999999999999996</c:v>
                </c:pt>
                <c:pt idx="3">
                  <c:v>0.46</c:v>
                </c:pt>
                <c:pt idx="4">
                  <c:v>0.4</c:v>
                </c:pt>
                <c:pt idx="5">
                  <c:v>0.36</c:v>
                </c:pt>
                <c:pt idx="6">
                  <c:v>0.34</c:v>
                </c:pt>
                <c:pt idx="7">
                  <c:v>0.28000000000000003</c:v>
                </c:pt>
                <c:pt idx="8">
                  <c:v>0.25</c:v>
                </c:pt>
                <c:pt idx="9">
                  <c:v>0.24</c:v>
                </c:pt>
                <c:pt idx="10">
                  <c:v>0.23</c:v>
                </c:pt>
                <c:pt idx="11">
                  <c:v>0.2</c:v>
                </c:pt>
              </c:numCache>
            </c:numRef>
          </c:val>
          <c:extLst>
            <c:ext xmlns:c16="http://schemas.microsoft.com/office/drawing/2014/chart" uri="{C3380CC4-5D6E-409C-BE32-E72D297353CC}">
              <c16:uniqueId val="{00000000-6FDE-4B0C-9F7D-22427989BA0D}"/>
            </c:ext>
          </c:extLst>
        </c:ser>
        <c:dLbls>
          <c:dLblPos val="outEnd"/>
          <c:showLegendKey val="0"/>
          <c:showVal val="1"/>
          <c:showCatName val="0"/>
          <c:showSerName val="0"/>
          <c:showPercent val="0"/>
          <c:showBubbleSize val="0"/>
        </c:dLbls>
        <c:gapWidth val="98"/>
        <c:axId val="342961152"/>
        <c:axId val="342971136"/>
      </c:barChart>
      <c:catAx>
        <c:axId val="342961152"/>
        <c:scaling>
          <c:orientation val="minMax"/>
        </c:scaling>
        <c:delete val="0"/>
        <c:axPos val="b"/>
        <c:numFmt formatCode="General" sourceLinked="0"/>
        <c:majorTickMark val="out"/>
        <c:minorTickMark val="none"/>
        <c:tickLblPos val="nextTo"/>
        <c:txPr>
          <a:bodyPr/>
          <a:lstStyle/>
          <a:p>
            <a:pPr>
              <a:defRPr sz="800"/>
            </a:pPr>
            <a:endParaRPr lang="fr-FR"/>
          </a:p>
        </c:txPr>
        <c:crossAx val="342971136"/>
        <c:crosses val="autoZero"/>
        <c:auto val="1"/>
        <c:lblAlgn val="ctr"/>
        <c:lblOffset val="100"/>
        <c:noMultiLvlLbl val="0"/>
      </c:catAx>
      <c:valAx>
        <c:axId val="342971136"/>
        <c:scaling>
          <c:orientation val="minMax"/>
        </c:scaling>
        <c:delete val="1"/>
        <c:axPos val="l"/>
        <c:numFmt formatCode="0%" sourceLinked="1"/>
        <c:majorTickMark val="out"/>
        <c:minorTickMark val="none"/>
        <c:tickLblPos val="nextTo"/>
        <c:crossAx val="342961152"/>
        <c:crosses val="autoZero"/>
        <c:crossBetween val="between"/>
      </c:valAx>
    </c:plotArea>
    <c:legend>
      <c:legendPos val="r"/>
      <c:layout>
        <c:manualLayout>
          <c:xMode val="edge"/>
          <c:yMode val="edge"/>
          <c:x val="0"/>
          <c:y val="6.88057077478721E-3"/>
          <c:w val="0.13416188220141265"/>
          <c:h val="0.15194729602397153"/>
        </c:manualLayout>
      </c:layout>
      <c:overlay val="0"/>
      <c:txPr>
        <a:bodyPr/>
        <a:lstStyle/>
        <a:p>
          <a:pPr>
            <a:defRPr sz="1400"/>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7.4844320499228886E-2"/>
          <c:y val="0.1396188149435818"/>
          <c:w val="0.85042292852583234"/>
          <c:h val="0.61140031478305812"/>
        </c:manualLayout>
      </c:layout>
      <c:barChart>
        <c:barDir val="col"/>
        <c:grouping val="clustered"/>
        <c:varyColors val="0"/>
        <c:ser>
          <c:idx val="0"/>
          <c:order val="0"/>
          <c:tx>
            <c:strRef>
              <c:f>Feuil1!$B$1</c:f>
              <c:strCache>
                <c:ptCount val="1"/>
                <c:pt idx="0">
                  <c:v>2020</c:v>
                </c:pt>
              </c:strCache>
            </c:strRef>
          </c:tx>
          <c:spPr>
            <a:solidFill>
              <a:srgbClr val="17A5E5"/>
            </a:solidFill>
          </c:spPr>
          <c:invertIfNegative val="0"/>
          <c:dLbls>
            <c:dLbl>
              <c:idx val="0"/>
              <c:layout>
                <c:manualLayout>
                  <c:x val="-1.1061624038007077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A77-46F1-BD5D-16098F1CDFC0}"/>
                </c:ext>
              </c:extLst>
            </c:dLbl>
            <c:dLbl>
              <c:idx val="3"/>
              <c:layout>
                <c:manualLayout>
                  <c:x val="-1.1546115822997135E-2"/>
                  <c:y val="-6.0772091233283907E-17"/>
                </c:manualLayout>
              </c:layout>
              <c:tx>
                <c:rich>
                  <a:bodyPr/>
                  <a:lstStyle/>
                  <a:p>
                    <a:fld id="{CF162B61-C392-413C-A80E-A8A860A2221A}" type="VALUE">
                      <a:rPr lang="en-US" smtClean="0"/>
                      <a:pPr/>
                      <a:t>[VALEUR]</a:t>
                    </a:fld>
                    <a:r>
                      <a:rPr lang="en-US" dirty="0" smtClean="0"/>
                      <a:t>*</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8283-4B9C-A189-9BC79216C56D}"/>
                </c:ext>
              </c:extLst>
            </c:dLbl>
            <c:spPr>
              <a:noFill/>
              <a:ln>
                <a:noFill/>
              </a:ln>
              <a:effectLst/>
            </c:spPr>
            <c:txPr>
              <a:bodyPr/>
              <a:lstStyle/>
              <a:p>
                <a:pPr>
                  <a:defRPr sz="1400">
                    <a:solidFill>
                      <a:srgbClr val="17A5E5"/>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Feuil1!$A$2:$A$7</c:f>
              <c:strCache>
                <c:ptCount val="6"/>
                <c:pt idx="0">
                  <c:v>Par des réunions entre la direction et les équipes</c:v>
                </c:pt>
                <c:pt idx="1">
                  <c:v>Via des temps d’échanges informels (activité de teambulding, discussions autour de la machine à café …)</c:v>
                </c:pt>
                <c:pt idx="2">
                  <c:v>En consultant directement les salariés via un référendum</c:v>
                </c:pt>
                <c:pt idx="3">
                  <c:v>En discutant avec les représentants des syndicats dans l’entreprise</c:v>
                </c:pt>
                <c:pt idx="4">
                  <c:v>Avec des outils de communication interne (newsletter, intranet, réseau social d’entreprise…)</c:v>
                </c:pt>
                <c:pt idx="5">
                  <c:v>Autre, précisez</c:v>
                </c:pt>
              </c:strCache>
            </c:strRef>
          </c:cat>
          <c:val>
            <c:numRef>
              <c:f>Feuil1!$B$2:$B$7</c:f>
              <c:numCache>
                <c:formatCode>General</c:formatCode>
                <c:ptCount val="6"/>
                <c:pt idx="0" formatCode="0%">
                  <c:v>0.86</c:v>
                </c:pt>
                <c:pt idx="3" formatCode="0%">
                  <c:v>0.45</c:v>
                </c:pt>
                <c:pt idx="4" formatCode="0%">
                  <c:v>0.64</c:v>
                </c:pt>
                <c:pt idx="5" formatCode="0%">
                  <c:v>0.1</c:v>
                </c:pt>
              </c:numCache>
            </c:numRef>
          </c:val>
          <c:extLst>
            <c:ext xmlns:c16="http://schemas.microsoft.com/office/drawing/2014/chart" uri="{C3380CC4-5D6E-409C-BE32-E72D297353CC}">
              <c16:uniqueId val="{00000001-3A77-46F1-BD5D-16098F1CDFC0}"/>
            </c:ext>
          </c:extLst>
        </c:ser>
        <c:ser>
          <c:idx val="1"/>
          <c:order val="1"/>
          <c:tx>
            <c:strRef>
              <c:f>Feuil1!$C$1</c:f>
              <c:strCache>
                <c:ptCount val="1"/>
                <c:pt idx="0">
                  <c:v>2021</c:v>
                </c:pt>
              </c:strCache>
            </c:strRef>
          </c:tx>
          <c:spPr>
            <a:solidFill>
              <a:srgbClr val="1EC897"/>
            </a:solidFill>
          </c:spPr>
          <c:invertIfNegative val="0"/>
          <c:dLbls>
            <c:dLbl>
              <c:idx val="0"/>
              <c:layout>
                <c:manualLayout>
                  <c:x val="7.2163223893732097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283-4B9C-A189-9BC79216C56D}"/>
                </c:ext>
              </c:extLst>
            </c:dLbl>
            <c:dLbl>
              <c:idx val="4"/>
              <c:layout>
                <c:manualLayout>
                  <c:x val="1.1546115822997135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283-4B9C-A189-9BC79216C56D}"/>
                </c:ext>
              </c:extLst>
            </c:dLbl>
            <c:spPr>
              <a:noFill/>
              <a:ln>
                <a:noFill/>
              </a:ln>
              <a:effectLst/>
            </c:spPr>
            <c:txPr>
              <a:bodyPr/>
              <a:lstStyle/>
              <a:p>
                <a:pPr>
                  <a:defRPr sz="1600">
                    <a:solidFill>
                      <a:srgbClr val="1EC897"/>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Feuil1!$A$2:$A$7</c:f>
              <c:strCache>
                <c:ptCount val="6"/>
                <c:pt idx="0">
                  <c:v>Par des réunions entre la direction et les équipes</c:v>
                </c:pt>
                <c:pt idx="1">
                  <c:v>Via des temps d’échanges informels (activité de teambulding, discussions autour de la machine à café …)</c:v>
                </c:pt>
                <c:pt idx="2">
                  <c:v>En consultant directement les salariés via un référendum</c:v>
                </c:pt>
                <c:pt idx="3">
                  <c:v>En discutant avec les représentants des syndicats dans l’entreprise</c:v>
                </c:pt>
                <c:pt idx="4">
                  <c:v>Avec des outils de communication interne (newsletter, intranet, réseau social d’entreprise…)</c:v>
                </c:pt>
                <c:pt idx="5">
                  <c:v>Autre, précisez</c:v>
                </c:pt>
              </c:strCache>
            </c:strRef>
          </c:cat>
          <c:val>
            <c:numRef>
              <c:f>Feuil1!$C$2:$C$7</c:f>
              <c:numCache>
                <c:formatCode>0%</c:formatCode>
                <c:ptCount val="6"/>
                <c:pt idx="0">
                  <c:v>0.71</c:v>
                </c:pt>
                <c:pt idx="1">
                  <c:v>0.54</c:v>
                </c:pt>
                <c:pt idx="2">
                  <c:v>0.49</c:v>
                </c:pt>
                <c:pt idx="3">
                  <c:v>0.49</c:v>
                </c:pt>
                <c:pt idx="4">
                  <c:v>0.39</c:v>
                </c:pt>
                <c:pt idx="5">
                  <c:v>0.05</c:v>
                </c:pt>
              </c:numCache>
            </c:numRef>
          </c:val>
          <c:extLst>
            <c:ext xmlns:c16="http://schemas.microsoft.com/office/drawing/2014/chart" uri="{C3380CC4-5D6E-409C-BE32-E72D297353CC}">
              <c16:uniqueId val="{00000000-8283-4B9C-A189-9BC79216C56D}"/>
            </c:ext>
          </c:extLst>
        </c:ser>
        <c:dLbls>
          <c:dLblPos val="outEnd"/>
          <c:showLegendKey val="0"/>
          <c:showVal val="1"/>
          <c:showCatName val="0"/>
          <c:showSerName val="0"/>
          <c:showPercent val="0"/>
          <c:showBubbleSize val="0"/>
        </c:dLbls>
        <c:gapWidth val="198"/>
        <c:axId val="343384064"/>
        <c:axId val="343385600"/>
      </c:barChart>
      <c:catAx>
        <c:axId val="343384064"/>
        <c:scaling>
          <c:orientation val="minMax"/>
        </c:scaling>
        <c:delete val="0"/>
        <c:axPos val="b"/>
        <c:numFmt formatCode="General" sourceLinked="0"/>
        <c:majorTickMark val="out"/>
        <c:minorTickMark val="none"/>
        <c:tickLblPos val="nextTo"/>
        <c:txPr>
          <a:bodyPr/>
          <a:lstStyle/>
          <a:p>
            <a:pPr>
              <a:defRPr sz="800"/>
            </a:pPr>
            <a:endParaRPr lang="fr-FR"/>
          </a:p>
        </c:txPr>
        <c:crossAx val="343385600"/>
        <c:crosses val="autoZero"/>
        <c:auto val="1"/>
        <c:lblAlgn val="ctr"/>
        <c:lblOffset val="100"/>
        <c:noMultiLvlLbl val="0"/>
      </c:catAx>
      <c:valAx>
        <c:axId val="343385600"/>
        <c:scaling>
          <c:orientation val="minMax"/>
        </c:scaling>
        <c:delete val="1"/>
        <c:axPos val="l"/>
        <c:numFmt formatCode="0%" sourceLinked="1"/>
        <c:majorTickMark val="out"/>
        <c:minorTickMark val="none"/>
        <c:tickLblPos val="nextTo"/>
        <c:crossAx val="343384064"/>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7.4844320499228886E-2"/>
          <c:y val="0.1396188149435818"/>
          <c:w val="0.85042292852583234"/>
          <c:h val="0.61140031478305812"/>
        </c:manualLayout>
      </c:layout>
      <c:barChart>
        <c:barDir val="col"/>
        <c:grouping val="clustered"/>
        <c:varyColors val="0"/>
        <c:ser>
          <c:idx val="0"/>
          <c:order val="0"/>
          <c:tx>
            <c:strRef>
              <c:f>Feuil1!$B$1</c:f>
              <c:strCache>
                <c:ptCount val="1"/>
                <c:pt idx="0">
                  <c:v>2020</c:v>
                </c:pt>
              </c:strCache>
            </c:strRef>
          </c:tx>
          <c:spPr>
            <a:solidFill>
              <a:srgbClr val="17A5E5"/>
            </a:solidFill>
          </c:spPr>
          <c:invertIfNegative val="0"/>
          <c:dLbls>
            <c:spPr>
              <a:noFill/>
              <a:ln>
                <a:noFill/>
              </a:ln>
              <a:effectLst/>
            </c:spPr>
            <c:txPr>
              <a:bodyPr/>
              <a:lstStyle/>
              <a:p>
                <a:pPr>
                  <a:defRPr sz="1200">
                    <a:solidFill>
                      <a:schemeClr val="bg1"/>
                    </a:solidFill>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Feuil1!$A$2:$A$9</c:f>
              <c:strCache>
                <c:ptCount val="8"/>
                <c:pt idx="0">
                  <c:v>Développer un climat social apaisé</c:v>
                </c:pt>
                <c:pt idx="1">
                  <c:v>Créer de meilleures conditions de travail</c:v>
                </c:pt>
                <c:pt idx="2">
                  <c:v>Améliorer la performance de l’entreprise</c:v>
                </c:pt>
                <c:pt idx="3">
                  <c:v>Faciliter la communication entre la direction et les salariés</c:v>
                </c:pt>
                <c:pt idx="4">
                  <c:v>Permettre l’égalité des chances</c:v>
                </c:pt>
                <c:pt idx="5">
                  <c:v>Sécuriser l’emploi</c:v>
                </c:pt>
                <c:pt idx="6">
                  <c:v>Jouer favorablement sur la marque employeur</c:v>
                </c:pt>
                <c:pt idx="7">
                  <c:v>Mener une politique de rémunération cohérente</c:v>
                </c:pt>
              </c:strCache>
            </c:strRef>
          </c:cat>
          <c:val>
            <c:numRef>
              <c:f>Feuil1!$B$2:$B$9</c:f>
              <c:numCache>
                <c:formatCode>0%</c:formatCode>
                <c:ptCount val="8"/>
                <c:pt idx="0">
                  <c:v>0.87</c:v>
                </c:pt>
                <c:pt idx="1">
                  <c:v>0.92</c:v>
                </c:pt>
                <c:pt idx="3">
                  <c:v>0.86</c:v>
                </c:pt>
                <c:pt idx="4">
                  <c:v>0.37</c:v>
                </c:pt>
                <c:pt idx="5">
                  <c:v>0.33</c:v>
                </c:pt>
                <c:pt idx="7">
                  <c:v>0.3</c:v>
                </c:pt>
              </c:numCache>
            </c:numRef>
          </c:val>
          <c:extLst>
            <c:ext xmlns:c16="http://schemas.microsoft.com/office/drawing/2014/chart" uri="{C3380CC4-5D6E-409C-BE32-E72D297353CC}">
              <c16:uniqueId val="{00000001-3A77-46F1-BD5D-16098F1CDFC0}"/>
            </c:ext>
          </c:extLst>
        </c:ser>
        <c:ser>
          <c:idx val="1"/>
          <c:order val="1"/>
          <c:tx>
            <c:strRef>
              <c:f>Feuil1!$C$1</c:f>
              <c:strCache>
                <c:ptCount val="1"/>
                <c:pt idx="0">
                  <c:v>2021</c:v>
                </c:pt>
              </c:strCache>
            </c:strRef>
          </c:tx>
          <c:spPr>
            <a:solidFill>
              <a:srgbClr val="1EC897"/>
            </a:solidFill>
          </c:spPr>
          <c:invertIfNegative val="0"/>
          <c:dLbls>
            <c:dLbl>
              <c:idx val="3"/>
              <c:layout>
                <c:manualLayout>
                  <c:x val="1.0462585136491426E-2"/>
                  <c:y val="-3.31487963332733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8BB-4077-9D00-30F2B2B8E7EB}"/>
                </c:ext>
              </c:extLst>
            </c:dLbl>
            <c:spPr>
              <a:noFill/>
              <a:ln>
                <a:noFill/>
              </a:ln>
              <a:effectLst/>
            </c:spPr>
            <c:txPr>
              <a:bodyPr/>
              <a:lstStyle/>
              <a:p>
                <a:pPr>
                  <a:defRPr sz="1600">
                    <a:solidFill>
                      <a:srgbClr val="1EC897"/>
                    </a:solidFill>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Feuil1!$A$2:$A$9</c:f>
              <c:strCache>
                <c:ptCount val="8"/>
                <c:pt idx="0">
                  <c:v>Développer un climat social apaisé</c:v>
                </c:pt>
                <c:pt idx="1">
                  <c:v>Créer de meilleures conditions de travail</c:v>
                </c:pt>
                <c:pt idx="2">
                  <c:v>Améliorer la performance de l’entreprise</c:v>
                </c:pt>
                <c:pt idx="3">
                  <c:v>Faciliter la communication entre la direction et les salariés</c:v>
                </c:pt>
                <c:pt idx="4">
                  <c:v>Permettre l’égalité des chances</c:v>
                </c:pt>
                <c:pt idx="5">
                  <c:v>Sécuriser l’emploi</c:v>
                </c:pt>
                <c:pt idx="6">
                  <c:v>Jouer favorablement sur la marque employeur</c:v>
                </c:pt>
                <c:pt idx="7">
                  <c:v>Mener une politique de rémunération cohérente</c:v>
                </c:pt>
              </c:strCache>
            </c:strRef>
          </c:cat>
          <c:val>
            <c:numRef>
              <c:f>Feuil1!$C$2:$C$9</c:f>
              <c:numCache>
                <c:formatCode>0%</c:formatCode>
                <c:ptCount val="8"/>
                <c:pt idx="0">
                  <c:v>0.87</c:v>
                </c:pt>
                <c:pt idx="1">
                  <c:v>0.87</c:v>
                </c:pt>
                <c:pt idx="2">
                  <c:v>0.79</c:v>
                </c:pt>
                <c:pt idx="3">
                  <c:v>0.75</c:v>
                </c:pt>
                <c:pt idx="4">
                  <c:v>0.37</c:v>
                </c:pt>
                <c:pt idx="5">
                  <c:v>0.34</c:v>
                </c:pt>
                <c:pt idx="6">
                  <c:v>0.31</c:v>
                </c:pt>
                <c:pt idx="7">
                  <c:v>0.26</c:v>
                </c:pt>
              </c:numCache>
            </c:numRef>
          </c:val>
          <c:extLst>
            <c:ext xmlns:c16="http://schemas.microsoft.com/office/drawing/2014/chart" uri="{C3380CC4-5D6E-409C-BE32-E72D297353CC}">
              <c16:uniqueId val="{00000000-A5A0-420A-81C0-5AF3F73FDC8E}"/>
            </c:ext>
          </c:extLst>
        </c:ser>
        <c:dLbls>
          <c:dLblPos val="outEnd"/>
          <c:showLegendKey val="0"/>
          <c:showVal val="1"/>
          <c:showCatName val="0"/>
          <c:showSerName val="0"/>
          <c:showPercent val="0"/>
          <c:showBubbleSize val="0"/>
        </c:dLbls>
        <c:gapWidth val="150"/>
        <c:axId val="343038976"/>
        <c:axId val="343053056"/>
      </c:barChart>
      <c:catAx>
        <c:axId val="343038976"/>
        <c:scaling>
          <c:orientation val="minMax"/>
        </c:scaling>
        <c:delete val="0"/>
        <c:axPos val="b"/>
        <c:numFmt formatCode="General" sourceLinked="0"/>
        <c:majorTickMark val="out"/>
        <c:minorTickMark val="none"/>
        <c:tickLblPos val="nextTo"/>
        <c:txPr>
          <a:bodyPr/>
          <a:lstStyle/>
          <a:p>
            <a:pPr>
              <a:defRPr sz="1000"/>
            </a:pPr>
            <a:endParaRPr lang="fr-FR"/>
          </a:p>
        </c:txPr>
        <c:crossAx val="343053056"/>
        <c:crosses val="autoZero"/>
        <c:auto val="1"/>
        <c:lblAlgn val="ctr"/>
        <c:lblOffset val="100"/>
        <c:noMultiLvlLbl val="0"/>
      </c:catAx>
      <c:valAx>
        <c:axId val="343053056"/>
        <c:scaling>
          <c:orientation val="minMax"/>
        </c:scaling>
        <c:delete val="1"/>
        <c:axPos val="l"/>
        <c:numFmt formatCode="0%" sourceLinked="1"/>
        <c:majorTickMark val="out"/>
        <c:minorTickMark val="none"/>
        <c:tickLblPos val="nextTo"/>
        <c:crossAx val="343038976"/>
        <c:crosses val="autoZero"/>
        <c:crossBetween val="between"/>
      </c:valAx>
    </c:plotArea>
    <c:legend>
      <c:legendPos val="r"/>
      <c:layout>
        <c:manualLayout>
          <c:xMode val="edge"/>
          <c:yMode val="edge"/>
          <c:x val="0.77987073940936891"/>
          <c:y val="0.14611937220877999"/>
          <c:w val="0.13416188220141265"/>
          <c:h val="0.15194729602397153"/>
        </c:manualLayout>
      </c:layout>
      <c:overlay val="0"/>
      <c:txPr>
        <a:bodyPr/>
        <a:lstStyle/>
        <a:p>
          <a:pPr>
            <a:defRPr sz="1400"/>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715010008304162"/>
          <c:y val="5.4438662798150628E-2"/>
          <c:w val="0.44006751775055297"/>
          <c:h val="0.86755184253031714"/>
        </c:manualLayout>
      </c:layout>
      <c:barChart>
        <c:barDir val="bar"/>
        <c:grouping val="clustered"/>
        <c:varyColors val="0"/>
        <c:ser>
          <c:idx val="0"/>
          <c:order val="0"/>
          <c:tx>
            <c:strRef>
              <c:f>Feuil1!$B$1</c:f>
              <c:strCache>
                <c:ptCount val="1"/>
                <c:pt idx="0">
                  <c:v>lecteurs</c:v>
                </c:pt>
              </c:strCache>
            </c:strRef>
          </c:tx>
          <c:spPr>
            <a:solidFill>
              <a:srgbClr val="224A5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0-A7C3-49F9-8012-C5D487A1A343}"/>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1-A7C3-49F9-8012-C5D487A1A343}"/>
                </c:ext>
              </c:extLst>
            </c:dLbl>
            <c:dLbl>
              <c:idx val="5"/>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2-A7C3-49F9-8012-C5D487A1A343}"/>
                </c:ext>
              </c:extLst>
            </c:dLbl>
            <c:dLbl>
              <c:idx val="6"/>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3-A7C3-49F9-8012-C5D487A1A343}"/>
                </c:ext>
              </c:extLst>
            </c:dLbl>
            <c:dLbl>
              <c:idx val="7"/>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4-A7C3-49F9-8012-C5D487A1A343}"/>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Feuil1!$A$2:$A$9</c:f>
              <c:strCache>
                <c:ptCount val="8"/>
                <c:pt idx="0">
                  <c:v>Qu'ils me donnent accès à des activités sociales et culturelles (ASC) à des conditions avantageuses</c:v>
                </c:pt>
                <c:pt idx="1">
                  <c:v>Qu'ils négocient ma rémunération (traitement, intéressement)</c:v>
                </c:pt>
                <c:pt idx="2">
                  <c:v>Qu'ils défendent mon emploi</c:v>
                </c:pt>
                <c:pt idx="3">
                  <c:v>Qu'ils fournissent du conseil, de la formation et de l’assistance (juridique…)</c:v>
                </c:pt>
                <c:pt idx="4">
                  <c:v>Qu'ils m’aident lors d’un problème individuel avec un employeur</c:v>
                </c:pt>
                <c:pt idx="5">
                  <c:v>Qu'ils défendent et construisent les droits de salarié</c:v>
                </c:pt>
                <c:pt idx="6">
                  <c:v>Qu'ils soient à l’écoute des attentes collectives des salariés en vue de négocier</c:v>
                </c:pt>
                <c:pt idx="7">
                  <c:v>Qu'ils soient là pour garantir les meilleures conditions de travail</c:v>
                </c:pt>
              </c:strCache>
            </c:strRef>
          </c:cat>
          <c:val>
            <c:numRef>
              <c:f>Feuil1!$B$2:$B$9</c:f>
              <c:numCache>
                <c:formatCode>0%</c:formatCode>
                <c:ptCount val="8"/>
                <c:pt idx="0">
                  <c:v>0.28999999999999998</c:v>
                </c:pt>
                <c:pt idx="1">
                  <c:v>0.4</c:v>
                </c:pt>
                <c:pt idx="2">
                  <c:v>0.55000000000000004</c:v>
                </c:pt>
                <c:pt idx="3">
                  <c:v>0.56000000000000005</c:v>
                </c:pt>
                <c:pt idx="4">
                  <c:v>0.57999999999999996</c:v>
                </c:pt>
                <c:pt idx="5">
                  <c:v>0.71</c:v>
                </c:pt>
                <c:pt idx="6">
                  <c:v>0.71</c:v>
                </c:pt>
                <c:pt idx="7">
                  <c:v>0.8</c:v>
                </c:pt>
              </c:numCache>
            </c:numRef>
          </c:val>
          <c:extLst>
            <c:ext xmlns:c16="http://schemas.microsoft.com/office/drawing/2014/chart" uri="{C3380CC4-5D6E-409C-BE32-E72D297353CC}">
              <c16:uniqueId val="{00000000-11BE-4F60-908C-4A31FA6D5400}"/>
            </c:ext>
          </c:extLst>
        </c:ser>
        <c:ser>
          <c:idx val="1"/>
          <c:order val="1"/>
          <c:tx>
            <c:strRef>
              <c:f>Feuil1!$C$1</c:f>
              <c:strCache>
                <c:ptCount val="1"/>
                <c:pt idx="0">
                  <c:v>Colonne1</c:v>
                </c:pt>
              </c:strCache>
            </c:strRef>
          </c:tx>
          <c:invertIfNegative val="0"/>
          <c:cat>
            <c:strRef>
              <c:f>Feuil1!$A$2:$A$9</c:f>
              <c:strCache>
                <c:ptCount val="8"/>
                <c:pt idx="0">
                  <c:v>Qu'ils me donnent accès à des activités sociales et culturelles (ASC) à des conditions avantageuses</c:v>
                </c:pt>
                <c:pt idx="1">
                  <c:v>Qu'ils négocient ma rémunération (traitement, intéressement)</c:v>
                </c:pt>
                <c:pt idx="2">
                  <c:v>Qu'ils défendent mon emploi</c:v>
                </c:pt>
                <c:pt idx="3">
                  <c:v>Qu'ils fournissent du conseil, de la formation et de l’assistance (juridique…)</c:v>
                </c:pt>
                <c:pt idx="4">
                  <c:v>Qu'ils m’aident lors d’un problème individuel avec un employeur</c:v>
                </c:pt>
                <c:pt idx="5">
                  <c:v>Qu'ils défendent et construisent les droits de salarié</c:v>
                </c:pt>
                <c:pt idx="6">
                  <c:v>Qu'ils soient à l’écoute des attentes collectives des salariés en vue de négocier</c:v>
                </c:pt>
                <c:pt idx="7">
                  <c:v>Qu'ils soient là pour garantir les meilleures conditions de travail</c:v>
                </c:pt>
              </c:strCache>
            </c:strRef>
          </c:cat>
          <c:val>
            <c:numRef>
              <c:f>Feuil1!$C$2:$C$9</c:f>
              <c:numCache>
                <c:formatCode>General</c:formatCode>
                <c:ptCount val="8"/>
              </c:numCache>
            </c:numRef>
          </c:val>
          <c:extLst>
            <c:ext xmlns:c16="http://schemas.microsoft.com/office/drawing/2014/chart" uri="{C3380CC4-5D6E-409C-BE32-E72D297353CC}">
              <c16:uniqueId val="{00000005-C925-44BD-A2C4-B737E1FE879B}"/>
            </c:ext>
          </c:extLst>
        </c:ser>
        <c:ser>
          <c:idx val="2"/>
          <c:order val="2"/>
          <c:tx>
            <c:strRef>
              <c:f>Feuil1!$D$1</c:f>
              <c:strCache>
                <c:ptCount val="1"/>
                <c:pt idx="0">
                  <c:v>Colonne2</c:v>
                </c:pt>
              </c:strCache>
            </c:strRef>
          </c:tx>
          <c:invertIfNegative val="0"/>
          <c:cat>
            <c:strRef>
              <c:f>Feuil1!$A$2:$A$9</c:f>
              <c:strCache>
                <c:ptCount val="8"/>
                <c:pt idx="0">
                  <c:v>Qu'ils me donnent accès à des activités sociales et culturelles (ASC) à des conditions avantageuses</c:v>
                </c:pt>
                <c:pt idx="1">
                  <c:v>Qu'ils négocient ma rémunération (traitement, intéressement)</c:v>
                </c:pt>
                <c:pt idx="2">
                  <c:v>Qu'ils défendent mon emploi</c:v>
                </c:pt>
                <c:pt idx="3">
                  <c:v>Qu'ils fournissent du conseil, de la formation et de l’assistance (juridique…)</c:v>
                </c:pt>
                <c:pt idx="4">
                  <c:v>Qu'ils m’aident lors d’un problème individuel avec un employeur</c:v>
                </c:pt>
                <c:pt idx="5">
                  <c:v>Qu'ils défendent et construisent les droits de salarié</c:v>
                </c:pt>
                <c:pt idx="6">
                  <c:v>Qu'ils soient à l’écoute des attentes collectives des salariés en vue de négocier</c:v>
                </c:pt>
                <c:pt idx="7">
                  <c:v>Qu'ils soient là pour garantir les meilleures conditions de travail</c:v>
                </c:pt>
              </c:strCache>
            </c:strRef>
          </c:cat>
          <c:val>
            <c:numRef>
              <c:f>Feuil1!$D$2:$D$9</c:f>
              <c:numCache>
                <c:formatCode>General</c:formatCode>
                <c:ptCount val="8"/>
              </c:numCache>
            </c:numRef>
          </c:val>
          <c:extLst>
            <c:ext xmlns:c16="http://schemas.microsoft.com/office/drawing/2014/chart" uri="{C3380CC4-5D6E-409C-BE32-E72D297353CC}">
              <c16:uniqueId val="{00000006-C925-44BD-A2C4-B737E1FE879B}"/>
            </c:ext>
          </c:extLst>
        </c:ser>
        <c:dLbls>
          <c:showLegendKey val="0"/>
          <c:showVal val="0"/>
          <c:showCatName val="0"/>
          <c:showSerName val="0"/>
          <c:showPercent val="0"/>
          <c:showBubbleSize val="0"/>
        </c:dLbls>
        <c:gapWidth val="182"/>
        <c:axId val="343212032"/>
        <c:axId val="343213568"/>
      </c:barChart>
      <c:catAx>
        <c:axId val="343212032"/>
        <c:scaling>
          <c:orientation val="minMax"/>
        </c:scaling>
        <c:delete val="1"/>
        <c:axPos val="l"/>
        <c:numFmt formatCode="General" sourceLinked="1"/>
        <c:majorTickMark val="none"/>
        <c:minorTickMark val="none"/>
        <c:tickLblPos val="nextTo"/>
        <c:crossAx val="343213568"/>
        <c:crosses val="autoZero"/>
        <c:auto val="1"/>
        <c:lblAlgn val="ctr"/>
        <c:lblOffset val="100"/>
        <c:noMultiLvlLbl val="0"/>
      </c:catAx>
      <c:valAx>
        <c:axId val="343213568"/>
        <c:scaling>
          <c:orientation val="minMax"/>
        </c:scaling>
        <c:delete val="1"/>
        <c:axPos val="b"/>
        <c:numFmt formatCode="0%" sourceLinked="1"/>
        <c:majorTickMark val="none"/>
        <c:minorTickMark val="none"/>
        <c:tickLblPos val="nextTo"/>
        <c:crossAx val="343212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39748588954605E-2"/>
          <c:y val="0.11945154242121246"/>
          <c:w val="0.64480693920134657"/>
          <c:h val="0.75288038565340543"/>
        </c:manualLayout>
      </c:layout>
      <c:doughnutChart>
        <c:varyColors val="1"/>
        <c:ser>
          <c:idx val="0"/>
          <c:order val="0"/>
          <c:tx>
            <c:strRef>
              <c:f>Feuil1!$B$1</c:f>
              <c:strCache>
                <c:ptCount val="1"/>
                <c:pt idx="0">
                  <c:v>Ventes</c:v>
                </c:pt>
              </c:strCache>
            </c:strRef>
          </c:tx>
          <c:dPt>
            <c:idx val="0"/>
            <c:bubble3D val="0"/>
            <c:spPr>
              <a:solidFill>
                <a:srgbClr val="1EC897"/>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00A8E1"/>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FFC507"/>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Feuil1!$A$2:$A$5</c:f>
              <c:strCache>
                <c:ptCount val="4"/>
                <c:pt idx="0">
                  <c:v>Très prioritaire</c:v>
                </c:pt>
                <c:pt idx="1">
                  <c:v>Plutôt prioritaire</c:v>
                </c:pt>
                <c:pt idx="2">
                  <c:v>Peu prioritaire</c:v>
                </c:pt>
                <c:pt idx="3">
                  <c:v>Pas du tout prioritaire</c:v>
                </c:pt>
              </c:strCache>
            </c:strRef>
          </c:cat>
          <c:val>
            <c:numRef>
              <c:f>Feuil1!$B$2:$B$5</c:f>
              <c:numCache>
                <c:formatCode>0%</c:formatCode>
                <c:ptCount val="4"/>
                <c:pt idx="0">
                  <c:v>0.42</c:v>
                </c:pt>
                <c:pt idx="1">
                  <c:v>0.49</c:v>
                </c:pt>
                <c:pt idx="2">
                  <c:v>0.08</c:v>
                </c:pt>
                <c:pt idx="3">
                  <c:v>0.01</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0"/>
          <c:showBubbleSize val="0"/>
          <c:showLeaderLines val="1"/>
        </c:dLbls>
        <c:firstSliceAng val="0"/>
        <c:holeSize val="71"/>
      </c:doughnutChart>
      <c:spPr>
        <a:noFill/>
        <a:ln>
          <a:noFill/>
        </a:ln>
        <a:effectLst/>
      </c:spPr>
    </c:plotArea>
    <c:legend>
      <c:legendPos val="r"/>
      <c:layout>
        <c:manualLayout>
          <c:xMode val="edge"/>
          <c:yMode val="edge"/>
          <c:x val="0.69785067388764033"/>
          <c:y val="0.14131837533924801"/>
          <c:w val="0.30214932611235967"/>
          <c:h val="0.79295008887901341"/>
        </c:manualLayout>
      </c:layout>
      <c:overlay val="0"/>
      <c:txPr>
        <a:bodyPr/>
        <a:lstStyle/>
        <a:p>
          <a:pPr>
            <a:defRPr sz="1100" b="0">
              <a:solidFill>
                <a:schemeClr val="tx1">
                  <a:lumMod val="75000"/>
                  <a:lumOff val="25000"/>
                </a:schemeClr>
              </a:solidFill>
              <a:latin typeface="+mn-lt"/>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39748588954605E-2"/>
          <c:y val="0.11945154242121246"/>
          <c:w val="0.64480693920134657"/>
          <c:h val="0.75288038565340543"/>
        </c:manualLayout>
      </c:layout>
      <c:doughnutChart>
        <c:varyColors val="1"/>
        <c:ser>
          <c:idx val="0"/>
          <c:order val="0"/>
          <c:tx>
            <c:strRef>
              <c:f>Feuil1!$B$1</c:f>
              <c:strCache>
                <c:ptCount val="1"/>
                <c:pt idx="0">
                  <c:v>Ventes</c:v>
                </c:pt>
              </c:strCache>
            </c:strRef>
          </c:tx>
          <c:dPt>
            <c:idx val="0"/>
            <c:bubble3D val="0"/>
            <c:spPr>
              <a:solidFill>
                <a:srgbClr val="1EC897"/>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00A8E1"/>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FFC507"/>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Feuil1!$A$2:$A$5</c:f>
              <c:strCache>
                <c:ptCount val="4"/>
                <c:pt idx="0">
                  <c:v>Très prioritaire</c:v>
                </c:pt>
                <c:pt idx="1">
                  <c:v>Plutôt prioritaire</c:v>
                </c:pt>
                <c:pt idx="2">
                  <c:v>Peu prioritaire</c:v>
                </c:pt>
                <c:pt idx="3">
                  <c:v>Pas du tout prioritaire</c:v>
                </c:pt>
              </c:strCache>
            </c:strRef>
          </c:cat>
          <c:val>
            <c:numRef>
              <c:f>Feuil1!$B$2:$B$5</c:f>
              <c:numCache>
                <c:formatCode>0%</c:formatCode>
                <c:ptCount val="4"/>
                <c:pt idx="0">
                  <c:v>0.28999999999999998</c:v>
                </c:pt>
                <c:pt idx="1">
                  <c:v>0.55000000000000004</c:v>
                </c:pt>
                <c:pt idx="2">
                  <c:v>0.15</c:v>
                </c:pt>
                <c:pt idx="3">
                  <c:v>0.01</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0"/>
          <c:showBubbleSize val="0"/>
          <c:showLeaderLines val="1"/>
        </c:dLbls>
        <c:firstSliceAng val="0"/>
        <c:holeSize val="71"/>
      </c:doughnutChart>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815375208868154"/>
          <c:y val="4.9868914758514522E-2"/>
          <c:w val="0.49155942325168456"/>
          <c:h val="0.70580382913219164"/>
        </c:manualLayout>
      </c:layout>
      <c:pieChart>
        <c:varyColors val="1"/>
        <c:ser>
          <c:idx val="0"/>
          <c:order val="0"/>
          <c:tx>
            <c:strRef>
              <c:f>Feuil1!$B$1</c:f>
              <c:strCache>
                <c:ptCount val="1"/>
                <c:pt idx="0">
                  <c:v>Ventes</c:v>
                </c:pt>
              </c:strCache>
            </c:strRef>
          </c:tx>
          <c:dPt>
            <c:idx val="0"/>
            <c:bubble3D val="0"/>
            <c:spPr>
              <a:solidFill>
                <a:srgbClr val="00B050"/>
              </a:solidFill>
              <a:ln w="19050">
                <a:solidFill>
                  <a:srgbClr val="00B050"/>
                </a:solidFill>
              </a:ln>
              <a:effectLst/>
            </c:spPr>
            <c:extLst>
              <c:ext xmlns:c16="http://schemas.microsoft.com/office/drawing/2014/chart" uri="{C3380CC4-5D6E-409C-BE32-E72D297353CC}">
                <c16:uniqueId val="{00000002-C16F-4083-804B-7083742BBE07}"/>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1-C16F-4083-804B-7083742BBE07}"/>
              </c:ext>
            </c:extLst>
          </c:dPt>
          <c:dPt>
            <c:idx val="2"/>
            <c:bubble3D val="0"/>
            <c:spPr>
              <a:solidFill>
                <a:srgbClr val="FAB900"/>
              </a:solidFill>
              <a:ln w="19050">
                <a:solidFill>
                  <a:schemeClr val="lt1"/>
                </a:solidFill>
              </a:ln>
              <a:effectLst/>
            </c:spPr>
            <c:extLst>
              <c:ext xmlns:c16="http://schemas.microsoft.com/office/drawing/2014/chart" uri="{C3380CC4-5D6E-409C-BE32-E72D297353CC}">
                <c16:uniqueId val="{00000003-C16F-4083-804B-7083742BBE07}"/>
              </c:ext>
            </c:extLst>
          </c:dPt>
          <c:dPt>
            <c:idx val="3"/>
            <c:bubble3D val="0"/>
            <c:spPr>
              <a:solidFill>
                <a:srgbClr val="E42A2F"/>
              </a:solidFill>
            </c:spPr>
            <c:extLst>
              <c:ext xmlns:c16="http://schemas.microsoft.com/office/drawing/2014/chart" uri="{C3380CC4-5D6E-409C-BE32-E72D297353CC}">
                <c16:uniqueId val="{00000007-E786-495B-91C3-A754045DBD3F}"/>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Feuil1!$A$2:$A$5</c:f>
              <c:strCache>
                <c:ptCount val="4"/>
                <c:pt idx="0">
                  <c:v>Tout à fait préparé</c:v>
                </c:pt>
                <c:pt idx="1">
                  <c:v>Plutôt préparé</c:v>
                </c:pt>
                <c:pt idx="2">
                  <c:v>Plutôt pas préparé</c:v>
                </c:pt>
                <c:pt idx="3">
                  <c:v>Pas du tout préparé</c:v>
                </c:pt>
              </c:strCache>
            </c:strRef>
          </c:cat>
          <c:val>
            <c:numRef>
              <c:f>Feuil1!$B$2:$B$5</c:f>
              <c:numCache>
                <c:formatCode>0%</c:formatCode>
                <c:ptCount val="4"/>
                <c:pt idx="0">
                  <c:v>0.16</c:v>
                </c:pt>
                <c:pt idx="1">
                  <c:v>0.47</c:v>
                </c:pt>
                <c:pt idx="2">
                  <c:v>0.27</c:v>
                </c:pt>
                <c:pt idx="3">
                  <c:v>0.1</c:v>
                </c:pt>
              </c:numCache>
            </c:numRef>
          </c:val>
          <c:extLst>
            <c:ext xmlns:c16="http://schemas.microsoft.com/office/drawing/2014/chart" uri="{C3380CC4-5D6E-409C-BE32-E72D297353CC}">
              <c16:uniqueId val="{00000000-C16F-4083-804B-7083742BBE0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3279056956634445"/>
          <c:w val="0.99444983543495169"/>
          <c:h val="0.14516326889604858"/>
        </c:manualLayout>
      </c:layout>
      <c:overlay val="0"/>
      <c:spPr>
        <a:solidFill>
          <a:schemeClr val="bg1"/>
        </a:solid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715010008304162"/>
          <c:y val="3.5629054036731009E-3"/>
          <c:w val="0.44006751775055297"/>
          <c:h val="0.95912820584037672"/>
        </c:manualLayout>
      </c:layout>
      <c:barChart>
        <c:barDir val="bar"/>
        <c:grouping val="clustered"/>
        <c:varyColors val="0"/>
        <c:ser>
          <c:idx val="0"/>
          <c:order val="0"/>
          <c:tx>
            <c:strRef>
              <c:f>Feuil1!$B$1</c:f>
              <c:strCache>
                <c:ptCount val="1"/>
                <c:pt idx="0">
                  <c:v>lecteurs</c:v>
                </c:pt>
              </c:strCache>
            </c:strRef>
          </c:tx>
          <c:spPr>
            <a:solidFill>
              <a:srgbClr val="224A5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0-5E39-468C-BD31-A2A6153A67F0}"/>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1-5E39-468C-BD31-A2A6153A67F0}"/>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2-5E39-468C-BD31-A2A6153A67F0}"/>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3-5E39-468C-BD31-A2A6153A67F0}"/>
                </c:ext>
              </c:extLst>
            </c:dLbl>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4-5E39-468C-BD31-A2A6153A67F0}"/>
                </c:ext>
              </c:extLst>
            </c:dLbl>
            <c:dLbl>
              <c:idx val="7"/>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5-5E39-468C-BD31-A2A6153A67F0}"/>
                </c:ext>
              </c:extLst>
            </c:dLbl>
            <c:dLbl>
              <c:idx val="8"/>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6-5E39-468C-BD31-A2A6153A67F0}"/>
                </c:ext>
              </c:extLst>
            </c:dLbl>
            <c:dLbl>
              <c:idx val="9"/>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7-5E39-468C-BD31-A2A6153A67F0}"/>
                </c:ext>
              </c:extLst>
            </c:dLbl>
            <c:dLbl>
              <c:idx val="1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00B050"/>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8-5E39-468C-BD31-A2A6153A67F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Feuil1!$A$2:$A$12</c:f>
              <c:strCache>
                <c:ptCount val="11"/>
                <c:pt idx="0">
                  <c:v>Les avantages sociaux</c:v>
                </c:pt>
                <c:pt idx="1">
                  <c:v>La qualité du dialogue social</c:v>
                </c:pt>
                <c:pt idx="2">
                  <c:v>L'autonomie</c:v>
                </c:pt>
                <c:pt idx="3">
                  <c:v>La responsabilité environnementale de l'entreprise</c:v>
                </c:pt>
                <c:pt idx="4">
                  <c:v>La sécurité de l’emploi</c:v>
                </c:pt>
                <c:pt idx="5">
                  <c:v>Le climat social</c:v>
                </c:pt>
                <c:pt idx="6">
                  <c:v>Les perspectives d’évolution professionnelle</c:v>
                </c:pt>
                <c:pt idx="7">
                  <c:v>L'équilibre vie-pro vie perso</c:v>
                </c:pt>
                <c:pt idx="8">
                  <c:v>La rémunération</c:v>
                </c:pt>
                <c:pt idx="9">
                  <c:v>L'intérêt de la mission / le sens</c:v>
                </c:pt>
                <c:pt idx="10">
                  <c:v>Les conditions de travail</c:v>
                </c:pt>
              </c:strCache>
            </c:strRef>
          </c:cat>
          <c:val>
            <c:numRef>
              <c:f>Feuil1!$B$2:$B$12</c:f>
              <c:numCache>
                <c:formatCode>0%</c:formatCode>
                <c:ptCount val="11"/>
                <c:pt idx="0">
                  <c:v>0.12</c:v>
                </c:pt>
                <c:pt idx="1">
                  <c:v>0.18</c:v>
                </c:pt>
                <c:pt idx="2">
                  <c:v>0.2</c:v>
                </c:pt>
                <c:pt idx="3">
                  <c:v>0.21</c:v>
                </c:pt>
                <c:pt idx="4">
                  <c:v>0.27</c:v>
                </c:pt>
                <c:pt idx="5">
                  <c:v>0.37</c:v>
                </c:pt>
                <c:pt idx="6">
                  <c:v>0.41</c:v>
                </c:pt>
                <c:pt idx="7">
                  <c:v>0.57999999999999996</c:v>
                </c:pt>
                <c:pt idx="8">
                  <c:v>0.57999999999999996</c:v>
                </c:pt>
                <c:pt idx="9">
                  <c:v>0.67</c:v>
                </c:pt>
                <c:pt idx="10">
                  <c:v>0.77</c:v>
                </c:pt>
              </c:numCache>
            </c:numRef>
          </c:val>
          <c:extLst>
            <c:ext xmlns:c16="http://schemas.microsoft.com/office/drawing/2014/chart" uri="{C3380CC4-5D6E-409C-BE32-E72D297353CC}">
              <c16:uniqueId val="{00000000-11BE-4F60-908C-4A31FA6D5400}"/>
            </c:ext>
          </c:extLst>
        </c:ser>
        <c:ser>
          <c:idx val="1"/>
          <c:order val="1"/>
          <c:tx>
            <c:strRef>
              <c:f>Feuil1!$C$1</c:f>
              <c:strCache>
                <c:ptCount val="1"/>
                <c:pt idx="0">
                  <c:v>Colonne1</c:v>
                </c:pt>
              </c:strCache>
            </c:strRef>
          </c:tx>
          <c:invertIfNegative val="0"/>
          <c:cat>
            <c:strRef>
              <c:f>Feuil1!$A$2:$A$12</c:f>
              <c:strCache>
                <c:ptCount val="11"/>
                <c:pt idx="0">
                  <c:v>Les avantages sociaux</c:v>
                </c:pt>
                <c:pt idx="1">
                  <c:v>La qualité du dialogue social</c:v>
                </c:pt>
                <c:pt idx="2">
                  <c:v>L'autonomie</c:v>
                </c:pt>
                <c:pt idx="3">
                  <c:v>La responsabilité environnementale de l'entreprise</c:v>
                </c:pt>
                <c:pt idx="4">
                  <c:v>La sécurité de l’emploi</c:v>
                </c:pt>
                <c:pt idx="5">
                  <c:v>Le climat social</c:v>
                </c:pt>
                <c:pt idx="6">
                  <c:v>Les perspectives d’évolution professionnelle</c:v>
                </c:pt>
                <c:pt idx="7">
                  <c:v>L'équilibre vie-pro vie perso</c:v>
                </c:pt>
                <c:pt idx="8">
                  <c:v>La rémunération</c:v>
                </c:pt>
                <c:pt idx="9">
                  <c:v>L'intérêt de la mission / le sens</c:v>
                </c:pt>
                <c:pt idx="10">
                  <c:v>Les conditions de travail</c:v>
                </c:pt>
              </c:strCache>
            </c:strRef>
          </c:cat>
          <c:val>
            <c:numRef>
              <c:f>Feuil1!$C$2:$C$12</c:f>
              <c:numCache>
                <c:formatCode>General</c:formatCode>
                <c:ptCount val="11"/>
              </c:numCache>
            </c:numRef>
          </c:val>
          <c:extLst>
            <c:ext xmlns:c16="http://schemas.microsoft.com/office/drawing/2014/chart" uri="{C3380CC4-5D6E-409C-BE32-E72D297353CC}">
              <c16:uniqueId val="{00000009-45E3-4484-A5BE-A3E0DACAA742}"/>
            </c:ext>
          </c:extLst>
        </c:ser>
        <c:ser>
          <c:idx val="2"/>
          <c:order val="2"/>
          <c:tx>
            <c:strRef>
              <c:f>Feuil1!$D$1</c:f>
              <c:strCache>
                <c:ptCount val="1"/>
                <c:pt idx="0">
                  <c:v>Colonne2</c:v>
                </c:pt>
              </c:strCache>
            </c:strRef>
          </c:tx>
          <c:invertIfNegative val="0"/>
          <c:cat>
            <c:strRef>
              <c:f>Feuil1!$A$2:$A$12</c:f>
              <c:strCache>
                <c:ptCount val="11"/>
                <c:pt idx="0">
                  <c:v>Les avantages sociaux</c:v>
                </c:pt>
                <c:pt idx="1">
                  <c:v>La qualité du dialogue social</c:v>
                </c:pt>
                <c:pt idx="2">
                  <c:v>L'autonomie</c:v>
                </c:pt>
                <c:pt idx="3">
                  <c:v>La responsabilité environnementale de l'entreprise</c:v>
                </c:pt>
                <c:pt idx="4">
                  <c:v>La sécurité de l’emploi</c:v>
                </c:pt>
                <c:pt idx="5">
                  <c:v>Le climat social</c:v>
                </c:pt>
                <c:pt idx="6">
                  <c:v>Les perspectives d’évolution professionnelle</c:v>
                </c:pt>
                <c:pt idx="7">
                  <c:v>L'équilibre vie-pro vie perso</c:v>
                </c:pt>
                <c:pt idx="8">
                  <c:v>La rémunération</c:v>
                </c:pt>
                <c:pt idx="9">
                  <c:v>L'intérêt de la mission / le sens</c:v>
                </c:pt>
                <c:pt idx="10">
                  <c:v>Les conditions de travail</c:v>
                </c:pt>
              </c:strCache>
            </c:strRef>
          </c:cat>
          <c:val>
            <c:numRef>
              <c:f>Feuil1!$D$2:$D$12</c:f>
              <c:numCache>
                <c:formatCode>General</c:formatCode>
                <c:ptCount val="11"/>
              </c:numCache>
            </c:numRef>
          </c:val>
          <c:extLst>
            <c:ext xmlns:c16="http://schemas.microsoft.com/office/drawing/2014/chart" uri="{C3380CC4-5D6E-409C-BE32-E72D297353CC}">
              <c16:uniqueId val="{0000000A-45E3-4484-A5BE-A3E0DACAA742}"/>
            </c:ext>
          </c:extLst>
        </c:ser>
        <c:dLbls>
          <c:showLegendKey val="0"/>
          <c:showVal val="0"/>
          <c:showCatName val="0"/>
          <c:showSerName val="0"/>
          <c:showPercent val="0"/>
          <c:showBubbleSize val="0"/>
        </c:dLbls>
        <c:gapWidth val="182"/>
        <c:axId val="343516672"/>
        <c:axId val="343518208"/>
      </c:barChart>
      <c:catAx>
        <c:axId val="343516672"/>
        <c:scaling>
          <c:orientation val="minMax"/>
        </c:scaling>
        <c:delete val="1"/>
        <c:axPos val="l"/>
        <c:numFmt formatCode="General" sourceLinked="1"/>
        <c:majorTickMark val="none"/>
        <c:minorTickMark val="none"/>
        <c:tickLblPos val="nextTo"/>
        <c:crossAx val="343518208"/>
        <c:crosses val="autoZero"/>
        <c:auto val="1"/>
        <c:lblAlgn val="ctr"/>
        <c:lblOffset val="100"/>
        <c:noMultiLvlLbl val="0"/>
      </c:catAx>
      <c:valAx>
        <c:axId val="343518208"/>
        <c:scaling>
          <c:orientation val="minMax"/>
        </c:scaling>
        <c:delete val="1"/>
        <c:axPos val="b"/>
        <c:numFmt formatCode="0%" sourceLinked="1"/>
        <c:majorTickMark val="none"/>
        <c:minorTickMark val="none"/>
        <c:tickLblPos val="nextTo"/>
        <c:crossAx val="343516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312854127319187"/>
          <c:y val="9.3959467466577781E-2"/>
          <c:w val="0.39514439634912352"/>
          <c:h val="0.57076412805984511"/>
        </c:manualLayout>
      </c:layout>
      <c:doughnutChart>
        <c:varyColors val="1"/>
        <c:ser>
          <c:idx val="0"/>
          <c:order val="0"/>
          <c:tx>
            <c:strRef>
              <c:f>Feuil1!$B$1</c:f>
              <c:strCache>
                <c:ptCount val="1"/>
                <c:pt idx="0">
                  <c:v>Ventes</c:v>
                </c:pt>
              </c:strCache>
            </c:strRef>
          </c:tx>
          <c:dPt>
            <c:idx val="0"/>
            <c:bubble3D val="0"/>
            <c:spPr>
              <a:solidFill>
                <a:srgbClr val="1EC897"/>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00A8E1"/>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465A65"/>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Feuil1!$A$2:$A$4</c:f>
              <c:strCache>
                <c:ptCount val="3"/>
                <c:pt idx="0">
                  <c:v>Niveau Licence (1ère, 2ème, 3ème année)</c:v>
                </c:pt>
                <c:pt idx="1">
                  <c:v>Niveau Master (4ème et 5ème année)</c:v>
                </c:pt>
                <c:pt idx="2">
                  <c:v>Au-delà de la 5ème année</c:v>
                </c:pt>
              </c:strCache>
            </c:strRef>
          </c:cat>
          <c:val>
            <c:numRef>
              <c:f>Feuil1!$B$2:$B$4</c:f>
              <c:numCache>
                <c:formatCode>0%</c:formatCode>
                <c:ptCount val="3"/>
                <c:pt idx="0">
                  <c:v>0.5</c:v>
                </c:pt>
                <c:pt idx="1">
                  <c:v>0.45</c:v>
                </c:pt>
                <c:pt idx="2">
                  <c:v>0.05</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b"/>
      <c:layout>
        <c:manualLayout>
          <c:xMode val="edge"/>
          <c:yMode val="edge"/>
          <c:x val="0.1273602064117948"/>
          <c:y val="0.73068403683798311"/>
          <c:w val="0.82751832934465785"/>
          <c:h val="0.23819168803341162"/>
        </c:manualLayout>
      </c:layout>
      <c:overlay val="0"/>
      <c:txPr>
        <a:bodyPr/>
        <a:lstStyle/>
        <a:p>
          <a:pPr>
            <a:defRPr sz="1400">
              <a:solidFill>
                <a:schemeClr val="tx1">
                  <a:lumMod val="75000"/>
                  <a:lumOff val="25000"/>
                </a:schemeClr>
              </a:solidFill>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7.4844320499228886E-2"/>
          <c:y val="0.1396188149435818"/>
          <c:w val="0.85042292852583234"/>
          <c:h val="0.61140031478305812"/>
        </c:manualLayout>
      </c:layout>
      <c:barChart>
        <c:barDir val="col"/>
        <c:grouping val="clustered"/>
        <c:varyColors val="0"/>
        <c:ser>
          <c:idx val="0"/>
          <c:order val="0"/>
          <c:tx>
            <c:strRef>
              <c:f>Feuil1!$B$1</c:f>
              <c:strCache>
                <c:ptCount val="1"/>
                <c:pt idx="0">
                  <c:v>2021</c:v>
                </c:pt>
              </c:strCache>
            </c:strRef>
          </c:tx>
          <c:spPr>
            <a:solidFill>
              <a:schemeClr val="bg1">
                <a:lumMod val="75000"/>
              </a:schemeClr>
            </a:solidFill>
          </c:spPr>
          <c:invertIfNegative val="0"/>
          <c:dPt>
            <c:idx val="0"/>
            <c:invertIfNegative val="0"/>
            <c:bubble3D val="0"/>
            <c:spPr>
              <a:solidFill>
                <a:srgbClr val="C00000"/>
              </a:solidFill>
            </c:spPr>
            <c:extLst>
              <c:ext xmlns:c16="http://schemas.microsoft.com/office/drawing/2014/chart" uri="{C3380CC4-5D6E-409C-BE32-E72D297353CC}">
                <c16:uniqueId val="{00000000-3A77-46F1-BD5D-16098F1CDFC0}"/>
              </c:ext>
            </c:extLst>
          </c:dPt>
          <c:dPt>
            <c:idx val="1"/>
            <c:invertIfNegative val="0"/>
            <c:bubble3D val="0"/>
            <c:spPr>
              <a:solidFill>
                <a:srgbClr val="1EC897"/>
              </a:solidFill>
            </c:spPr>
            <c:extLst>
              <c:ext xmlns:c16="http://schemas.microsoft.com/office/drawing/2014/chart" uri="{C3380CC4-5D6E-409C-BE32-E72D297353CC}">
                <c16:uniqueId val="{00000003-ACD6-469B-816E-44027CD5933C}"/>
              </c:ext>
            </c:extLst>
          </c:dPt>
          <c:dPt>
            <c:idx val="2"/>
            <c:invertIfNegative val="0"/>
            <c:bubble3D val="0"/>
            <c:spPr>
              <a:solidFill>
                <a:srgbClr val="FFC507"/>
              </a:solidFill>
            </c:spPr>
            <c:extLst>
              <c:ext xmlns:c16="http://schemas.microsoft.com/office/drawing/2014/chart" uri="{C3380CC4-5D6E-409C-BE32-E72D297353CC}">
                <c16:uniqueId val="{00000005-ACD6-469B-816E-44027CD5933C}"/>
              </c:ext>
            </c:extLst>
          </c:dPt>
          <c:dPt>
            <c:idx val="3"/>
            <c:invertIfNegative val="0"/>
            <c:bubble3D val="0"/>
            <c:spPr>
              <a:solidFill>
                <a:srgbClr val="C00000"/>
              </a:solidFill>
            </c:spPr>
            <c:extLst>
              <c:ext xmlns:c16="http://schemas.microsoft.com/office/drawing/2014/chart" uri="{C3380CC4-5D6E-409C-BE32-E72D297353CC}">
                <c16:uniqueId val="{00000007-ACD6-469B-816E-44027CD5933C}"/>
              </c:ext>
            </c:extLst>
          </c:dPt>
          <c:dPt>
            <c:idx val="4"/>
            <c:invertIfNegative val="0"/>
            <c:bubble3D val="0"/>
            <c:spPr>
              <a:solidFill>
                <a:srgbClr val="1EC897"/>
              </a:solidFill>
            </c:spPr>
            <c:extLst>
              <c:ext xmlns:c16="http://schemas.microsoft.com/office/drawing/2014/chart" uri="{C3380CC4-5D6E-409C-BE32-E72D297353CC}">
                <c16:uniqueId val="{00000009-ACD6-469B-816E-44027CD5933C}"/>
              </c:ext>
            </c:extLst>
          </c:dPt>
          <c:dLbls>
            <c:dLbl>
              <c:idx val="0"/>
              <c:layout>
                <c:manualLayout>
                  <c:x val="-1.1061624038007077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A77-46F1-BD5D-16098F1CDFC0}"/>
                </c:ext>
              </c:extLst>
            </c:dLbl>
            <c:spPr>
              <a:noFill/>
              <a:ln>
                <a:noFill/>
              </a:ln>
              <a:effectLst/>
            </c:spPr>
            <c:txPr>
              <a:bodyPr/>
              <a:lstStyle/>
              <a:p>
                <a:pPr>
                  <a:defRPr sz="1600" b="1"/>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Feuil1!$A$2:$A$6</c:f>
              <c:strCache>
                <c:ptCount val="5"/>
                <c:pt idx="0">
                  <c:v>Inquiet(e)</c:v>
                </c:pt>
                <c:pt idx="1">
                  <c:v>Confiant(e)</c:v>
                </c:pt>
                <c:pt idx="2">
                  <c:v>Détaché(e)</c:v>
                </c:pt>
                <c:pt idx="3">
                  <c:v>Pas prêt(e)</c:v>
                </c:pt>
                <c:pt idx="4">
                  <c:v>Impatient(e)</c:v>
                </c:pt>
              </c:strCache>
            </c:strRef>
          </c:cat>
          <c:val>
            <c:numRef>
              <c:f>Feuil1!$B$2:$B$6</c:f>
              <c:numCache>
                <c:formatCode>0%</c:formatCode>
                <c:ptCount val="5"/>
                <c:pt idx="0">
                  <c:v>0.39</c:v>
                </c:pt>
                <c:pt idx="1">
                  <c:v>0.35</c:v>
                </c:pt>
                <c:pt idx="2">
                  <c:v>0.2</c:v>
                </c:pt>
                <c:pt idx="3">
                  <c:v>0.13</c:v>
                </c:pt>
                <c:pt idx="4">
                  <c:v>0.11</c:v>
                </c:pt>
              </c:numCache>
            </c:numRef>
          </c:val>
          <c:extLst>
            <c:ext xmlns:c16="http://schemas.microsoft.com/office/drawing/2014/chart" uri="{C3380CC4-5D6E-409C-BE32-E72D297353CC}">
              <c16:uniqueId val="{00000001-3A77-46F1-BD5D-16098F1CDFC0}"/>
            </c:ext>
          </c:extLst>
        </c:ser>
        <c:dLbls>
          <c:dLblPos val="outEnd"/>
          <c:showLegendKey val="0"/>
          <c:showVal val="1"/>
          <c:showCatName val="0"/>
          <c:showSerName val="0"/>
          <c:showPercent val="0"/>
          <c:showBubbleSize val="0"/>
        </c:dLbls>
        <c:gapWidth val="150"/>
        <c:axId val="343464960"/>
        <c:axId val="343539712"/>
      </c:barChart>
      <c:catAx>
        <c:axId val="343464960"/>
        <c:scaling>
          <c:orientation val="minMax"/>
        </c:scaling>
        <c:delete val="0"/>
        <c:axPos val="b"/>
        <c:numFmt formatCode="General" sourceLinked="0"/>
        <c:majorTickMark val="out"/>
        <c:minorTickMark val="none"/>
        <c:tickLblPos val="nextTo"/>
        <c:txPr>
          <a:bodyPr/>
          <a:lstStyle/>
          <a:p>
            <a:pPr>
              <a:defRPr sz="1400" b="1"/>
            </a:pPr>
            <a:endParaRPr lang="fr-FR"/>
          </a:p>
        </c:txPr>
        <c:crossAx val="343539712"/>
        <c:crosses val="autoZero"/>
        <c:auto val="1"/>
        <c:lblAlgn val="ctr"/>
        <c:lblOffset val="100"/>
        <c:noMultiLvlLbl val="0"/>
      </c:catAx>
      <c:valAx>
        <c:axId val="343539712"/>
        <c:scaling>
          <c:orientation val="minMax"/>
        </c:scaling>
        <c:delete val="1"/>
        <c:axPos val="l"/>
        <c:numFmt formatCode="0%" sourceLinked="1"/>
        <c:majorTickMark val="out"/>
        <c:minorTickMark val="none"/>
        <c:tickLblPos val="nextTo"/>
        <c:crossAx val="343464960"/>
        <c:crosses val="autoZero"/>
        <c:crossBetween val="between"/>
      </c:valAx>
    </c:plotArea>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Feuil1!$B$1</c:f>
              <c:strCache>
                <c:ptCount val="1"/>
                <c:pt idx="0">
                  <c:v>Profil national</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Feuil1!$A$2:$A$8</c:f>
              <c:strCache>
                <c:ptCount val="7"/>
                <c:pt idx="0">
                  <c:v>Autres</c:v>
                </c:pt>
                <c:pt idx="1">
                  <c:v>Classes préparatoires aux grandes écoles</c:v>
                </c:pt>
                <c:pt idx="2">
                  <c:v>Ecole paramédicale et sociale</c:v>
                </c:pt>
                <c:pt idx="3">
                  <c:v>Section de techniciens supérieurs</c:v>
                </c:pt>
                <c:pt idx="4">
                  <c:v>Ecole d'ingénieur</c:v>
                </c:pt>
                <c:pt idx="5">
                  <c:v>Ecole de commerce, gestion et comptabilité</c:v>
                </c:pt>
                <c:pt idx="6">
                  <c:v>Université</c:v>
                </c:pt>
              </c:strCache>
            </c:strRef>
          </c:cat>
          <c:val>
            <c:numRef>
              <c:f>Feuil1!$B$2:$B$8</c:f>
              <c:numCache>
                <c:formatCode>0%</c:formatCode>
                <c:ptCount val="7"/>
                <c:pt idx="0">
                  <c:v>0.12</c:v>
                </c:pt>
                <c:pt idx="1">
                  <c:v>0.03</c:v>
                </c:pt>
                <c:pt idx="2">
                  <c:v>0.02</c:v>
                </c:pt>
                <c:pt idx="3">
                  <c:v>0.1</c:v>
                </c:pt>
                <c:pt idx="4">
                  <c:v>0.06</c:v>
                </c:pt>
                <c:pt idx="5">
                  <c:v>7.0000000000000007E-2</c:v>
                </c:pt>
                <c:pt idx="6">
                  <c:v>0.6</c:v>
                </c:pt>
              </c:numCache>
            </c:numRef>
          </c:val>
          <c:extLst>
            <c:ext xmlns:c16="http://schemas.microsoft.com/office/drawing/2014/chart" uri="{C3380CC4-5D6E-409C-BE32-E72D297353CC}">
              <c16:uniqueId val="{00000000-9A8F-454E-8AAF-528838DF844A}"/>
            </c:ext>
          </c:extLst>
        </c:ser>
        <c:ser>
          <c:idx val="1"/>
          <c:order val="1"/>
          <c:tx>
            <c:strRef>
              <c:f>Feuil1!$C$1</c:f>
              <c:strCache>
                <c:ptCount val="1"/>
                <c:pt idx="0">
                  <c:v>Répondants baromètre 2021</c:v>
                </c:pt>
              </c:strCache>
            </c:strRef>
          </c:tx>
          <c:spPr>
            <a:solidFill>
              <a:srgbClr val="4871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487177"/>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Feuil1!$A$2:$A$8</c:f>
              <c:strCache>
                <c:ptCount val="7"/>
                <c:pt idx="0">
                  <c:v>Autres</c:v>
                </c:pt>
                <c:pt idx="1">
                  <c:v>Classes préparatoires aux grandes écoles</c:v>
                </c:pt>
                <c:pt idx="2">
                  <c:v>Ecole paramédicale et sociale</c:v>
                </c:pt>
                <c:pt idx="3">
                  <c:v>Section de techniciens supérieurs</c:v>
                </c:pt>
                <c:pt idx="4">
                  <c:v>Ecole d'ingénieur</c:v>
                </c:pt>
                <c:pt idx="5">
                  <c:v>Ecole de commerce, gestion et comptabilité</c:v>
                </c:pt>
                <c:pt idx="6">
                  <c:v>Université</c:v>
                </c:pt>
              </c:strCache>
            </c:strRef>
          </c:cat>
          <c:val>
            <c:numRef>
              <c:f>Feuil1!$C$2:$C$8</c:f>
              <c:numCache>
                <c:formatCode>0%</c:formatCode>
                <c:ptCount val="7"/>
                <c:pt idx="0">
                  <c:v>0.1</c:v>
                </c:pt>
                <c:pt idx="1">
                  <c:v>0.03</c:v>
                </c:pt>
                <c:pt idx="2">
                  <c:v>0.04</c:v>
                </c:pt>
                <c:pt idx="3">
                  <c:v>0.06</c:v>
                </c:pt>
                <c:pt idx="4">
                  <c:v>0.08</c:v>
                </c:pt>
                <c:pt idx="5">
                  <c:v>0.11</c:v>
                </c:pt>
                <c:pt idx="6">
                  <c:v>0.57999999999999996</c:v>
                </c:pt>
              </c:numCache>
            </c:numRef>
          </c:val>
          <c:extLst>
            <c:ext xmlns:c16="http://schemas.microsoft.com/office/drawing/2014/chart" uri="{C3380CC4-5D6E-409C-BE32-E72D297353CC}">
              <c16:uniqueId val="{00000001-9A8F-454E-8AAF-528838DF844A}"/>
            </c:ext>
          </c:extLst>
        </c:ser>
        <c:dLbls>
          <c:showLegendKey val="0"/>
          <c:showVal val="0"/>
          <c:showCatName val="0"/>
          <c:showSerName val="0"/>
          <c:showPercent val="0"/>
          <c:showBubbleSize val="0"/>
        </c:dLbls>
        <c:gapWidth val="74"/>
        <c:overlap val="-21"/>
        <c:axId val="128735104"/>
        <c:axId val="128736640"/>
      </c:barChart>
      <c:catAx>
        <c:axId val="1287351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28736640"/>
        <c:crosses val="autoZero"/>
        <c:auto val="1"/>
        <c:lblAlgn val="ctr"/>
        <c:lblOffset val="100"/>
        <c:noMultiLvlLbl val="0"/>
      </c:catAx>
      <c:valAx>
        <c:axId val="128736640"/>
        <c:scaling>
          <c:orientation val="minMax"/>
        </c:scaling>
        <c:delete val="1"/>
        <c:axPos val="b"/>
        <c:numFmt formatCode="0%" sourceLinked="1"/>
        <c:majorTickMark val="none"/>
        <c:minorTickMark val="none"/>
        <c:tickLblPos val="nextTo"/>
        <c:crossAx val="128735104"/>
        <c:crosses val="autoZero"/>
        <c:crossBetween val="between"/>
      </c:valAx>
      <c:spPr>
        <a:noFill/>
        <a:ln>
          <a:noFill/>
        </a:ln>
        <a:effectLst/>
      </c:spPr>
    </c:plotArea>
    <c:legend>
      <c:legendPos val="t"/>
      <c:layout>
        <c:manualLayout>
          <c:xMode val="edge"/>
          <c:yMode val="edge"/>
          <c:x val="0.32763353081121432"/>
          <c:y val="3.4375000000000003E-2"/>
          <c:w val="0.63770490273825631"/>
          <c:h val="7.917076771653543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Feuil1!$B$1</c:f>
              <c:strCache>
                <c:ptCount val="1"/>
                <c:pt idx="0">
                  <c:v>Profil national</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Feuil1!$A$2:$A$10</c:f>
              <c:strCache>
                <c:ptCount val="9"/>
                <c:pt idx="0">
                  <c:v>Autre</c:v>
                </c:pt>
                <c:pt idx="1">
                  <c:v>Sport</c:v>
                </c:pt>
                <c:pt idx="2">
                  <c:v>Formation d'ingénieur</c:v>
                </c:pt>
                <c:pt idx="3">
                  <c:v>Médical, paramédical</c:v>
                </c:pt>
                <c:pt idx="4">
                  <c:v>Arts, lettres, langues</c:v>
                </c:pt>
                <c:pt idx="5">
                  <c:v>Sciences</c:v>
                </c:pt>
                <c:pt idx="6">
                  <c:v>Droit, sciences politiques</c:v>
                </c:pt>
                <c:pt idx="7">
                  <c:v>Commerce, économie, gestion</c:v>
                </c:pt>
                <c:pt idx="8">
                  <c:v>Sciences humaines et sociales</c:v>
                </c:pt>
              </c:strCache>
            </c:strRef>
          </c:cat>
          <c:val>
            <c:numRef>
              <c:f>Feuil1!$B$2:$B$10</c:f>
              <c:numCache>
                <c:formatCode>0%</c:formatCode>
                <c:ptCount val="9"/>
                <c:pt idx="1">
                  <c:v>0.04</c:v>
                </c:pt>
                <c:pt idx="3">
                  <c:v>0.14000000000000001</c:v>
                </c:pt>
                <c:pt idx="4">
                  <c:v>0.12</c:v>
                </c:pt>
                <c:pt idx="5">
                  <c:v>0.22</c:v>
                </c:pt>
                <c:pt idx="6">
                  <c:v>0.13</c:v>
                </c:pt>
                <c:pt idx="7">
                  <c:v>0.15</c:v>
                </c:pt>
                <c:pt idx="8">
                  <c:v>0.2</c:v>
                </c:pt>
              </c:numCache>
            </c:numRef>
          </c:val>
          <c:extLst>
            <c:ext xmlns:c16="http://schemas.microsoft.com/office/drawing/2014/chart" uri="{C3380CC4-5D6E-409C-BE32-E72D297353CC}">
              <c16:uniqueId val="{00000000-9A8F-454E-8AAF-528838DF844A}"/>
            </c:ext>
          </c:extLst>
        </c:ser>
        <c:ser>
          <c:idx val="1"/>
          <c:order val="1"/>
          <c:tx>
            <c:strRef>
              <c:f>Feuil1!$C$1</c:f>
              <c:strCache>
                <c:ptCount val="1"/>
                <c:pt idx="0">
                  <c:v>Répondants baromètre 2021</c:v>
                </c:pt>
              </c:strCache>
            </c:strRef>
          </c:tx>
          <c:spPr>
            <a:solidFill>
              <a:srgbClr val="4871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487177"/>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Feuil1!$A$2:$A$10</c:f>
              <c:strCache>
                <c:ptCount val="9"/>
                <c:pt idx="0">
                  <c:v>Autre</c:v>
                </c:pt>
                <c:pt idx="1">
                  <c:v>Sport</c:v>
                </c:pt>
                <c:pt idx="2">
                  <c:v>Formation d'ingénieur</c:v>
                </c:pt>
                <c:pt idx="3">
                  <c:v>Médical, paramédical</c:v>
                </c:pt>
                <c:pt idx="4">
                  <c:v>Arts, lettres, langues</c:v>
                </c:pt>
                <c:pt idx="5">
                  <c:v>Sciences</c:v>
                </c:pt>
                <c:pt idx="6">
                  <c:v>Droit, sciences politiques</c:v>
                </c:pt>
                <c:pt idx="7">
                  <c:v>Commerce, économie, gestion</c:v>
                </c:pt>
                <c:pt idx="8">
                  <c:v>Sciences humaines et sociales</c:v>
                </c:pt>
              </c:strCache>
            </c:strRef>
          </c:cat>
          <c:val>
            <c:numRef>
              <c:f>Feuil1!$C$2:$C$10</c:f>
              <c:numCache>
                <c:formatCode>0%</c:formatCode>
                <c:ptCount val="9"/>
                <c:pt idx="0">
                  <c:v>0.05</c:v>
                </c:pt>
                <c:pt idx="1">
                  <c:v>0.02</c:v>
                </c:pt>
                <c:pt idx="2">
                  <c:v>7.0000000000000007E-2</c:v>
                </c:pt>
                <c:pt idx="3">
                  <c:v>0.08</c:v>
                </c:pt>
                <c:pt idx="4">
                  <c:v>0.1</c:v>
                </c:pt>
                <c:pt idx="5">
                  <c:v>0.13</c:v>
                </c:pt>
                <c:pt idx="6">
                  <c:v>0.16</c:v>
                </c:pt>
                <c:pt idx="7">
                  <c:v>0.21</c:v>
                </c:pt>
                <c:pt idx="8">
                  <c:v>0.18</c:v>
                </c:pt>
              </c:numCache>
            </c:numRef>
          </c:val>
          <c:extLst>
            <c:ext xmlns:c16="http://schemas.microsoft.com/office/drawing/2014/chart" uri="{C3380CC4-5D6E-409C-BE32-E72D297353CC}">
              <c16:uniqueId val="{00000001-9A8F-454E-8AAF-528838DF844A}"/>
            </c:ext>
          </c:extLst>
        </c:ser>
        <c:dLbls>
          <c:showLegendKey val="0"/>
          <c:showVal val="0"/>
          <c:showCatName val="0"/>
          <c:showSerName val="0"/>
          <c:showPercent val="0"/>
          <c:showBubbleSize val="0"/>
        </c:dLbls>
        <c:gapWidth val="74"/>
        <c:overlap val="-21"/>
        <c:axId val="128457344"/>
        <c:axId val="128467328"/>
      </c:barChart>
      <c:catAx>
        <c:axId val="128457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28467328"/>
        <c:crosses val="autoZero"/>
        <c:auto val="1"/>
        <c:lblAlgn val="ctr"/>
        <c:lblOffset val="100"/>
        <c:noMultiLvlLbl val="0"/>
      </c:catAx>
      <c:valAx>
        <c:axId val="128467328"/>
        <c:scaling>
          <c:orientation val="minMax"/>
        </c:scaling>
        <c:delete val="1"/>
        <c:axPos val="b"/>
        <c:numFmt formatCode="0%" sourceLinked="1"/>
        <c:majorTickMark val="none"/>
        <c:minorTickMark val="none"/>
        <c:tickLblPos val="nextTo"/>
        <c:crossAx val="128457344"/>
        <c:crosses val="autoZero"/>
        <c:crossBetween val="between"/>
      </c:valAx>
      <c:spPr>
        <a:noFill/>
        <a:ln>
          <a:noFill/>
        </a:ln>
        <a:effectLst/>
      </c:spPr>
    </c:plotArea>
    <c:legend>
      <c:legendPos val="t"/>
      <c:layout>
        <c:manualLayout>
          <c:xMode val="edge"/>
          <c:yMode val="edge"/>
          <c:x val="0.32763353081121432"/>
          <c:y val="3.4375000000000003E-2"/>
          <c:w val="0.63770490273825631"/>
          <c:h val="7.709890537526140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07313717279277E-2"/>
          <c:y val="0.12449053279794309"/>
          <c:w val="0.49996287805628442"/>
          <c:h val="0.74280199025505111"/>
        </c:manualLayout>
      </c:layout>
      <c:doughnutChart>
        <c:varyColors val="1"/>
        <c:ser>
          <c:idx val="0"/>
          <c:order val="0"/>
          <c:tx>
            <c:strRef>
              <c:f>Feuil1!$B$1</c:f>
              <c:strCache>
                <c:ptCount val="1"/>
                <c:pt idx="0">
                  <c:v>Ventes</c:v>
                </c:pt>
              </c:strCache>
            </c:strRef>
          </c:tx>
          <c:dPt>
            <c:idx val="0"/>
            <c:bubble3D val="0"/>
            <c:spPr>
              <a:solidFill>
                <a:srgbClr val="00B050"/>
              </a:solidFill>
              <a:ln w="19050">
                <a:solidFill>
                  <a:schemeClr val="lt1"/>
                </a:solidFill>
              </a:ln>
              <a:effectLst/>
            </c:spPr>
            <c:extLst>
              <c:ext xmlns:c16="http://schemas.microsoft.com/office/drawing/2014/chart" uri="{C3380CC4-5D6E-409C-BE32-E72D297353CC}">
                <c16:uniqueId val="{00000002-09A2-430D-A127-EFFD1577EA3F}"/>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09A2-430D-A127-EFFD1577EA3F}"/>
              </c:ext>
            </c:extLst>
          </c:dPt>
          <c:dPt>
            <c:idx val="2"/>
            <c:bubble3D val="0"/>
            <c:spPr>
              <a:solidFill>
                <a:srgbClr val="FFC507"/>
              </a:solidFill>
              <a:ln w="19050">
                <a:solidFill>
                  <a:schemeClr val="lt1"/>
                </a:solidFill>
              </a:ln>
              <a:effectLst/>
            </c:spPr>
            <c:extLst>
              <c:ext xmlns:c16="http://schemas.microsoft.com/office/drawing/2014/chart" uri="{C3380CC4-5D6E-409C-BE32-E72D297353CC}">
                <c16:uniqueId val="{00000004-09A2-430D-A127-EFFD1577EA3F}"/>
              </c:ext>
            </c:extLst>
          </c:dPt>
          <c:dPt>
            <c:idx val="3"/>
            <c:bubble3D val="0"/>
            <c:spPr>
              <a:solidFill>
                <a:srgbClr val="E00115"/>
              </a:solidFill>
              <a:ln w="19050">
                <a:solidFill>
                  <a:schemeClr val="lt1"/>
                </a:solidFill>
              </a:ln>
              <a:effectLst/>
            </c:spPr>
            <c:extLst>
              <c:ext xmlns:c16="http://schemas.microsoft.com/office/drawing/2014/chart" uri="{C3380CC4-5D6E-409C-BE32-E72D297353CC}">
                <c16:uniqueId val="{00000005-09A2-430D-A127-EFFD1577EA3F}"/>
              </c:ext>
            </c:extLst>
          </c:dPt>
          <c:dPt>
            <c:idx val="4"/>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6-09A2-430D-A127-EFFD1577EA3F}"/>
              </c:ext>
            </c:extLst>
          </c:dPt>
          <c:dPt>
            <c:idx val="5"/>
            <c:bubble3D val="0"/>
            <c:spPr>
              <a:solidFill>
                <a:srgbClr val="224A55"/>
              </a:solidFill>
              <a:ln w="19050">
                <a:solidFill>
                  <a:schemeClr val="lt1"/>
                </a:solidFill>
              </a:ln>
              <a:effectLst/>
            </c:spPr>
            <c:extLst>
              <c:ext xmlns:c16="http://schemas.microsoft.com/office/drawing/2014/chart" uri="{C3380CC4-5D6E-409C-BE32-E72D297353CC}">
                <c16:uniqueId val="{00000001-09A2-430D-A127-EFFD1577EA3F}"/>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Feuil1!$A$2:$A$5</c:f>
              <c:strCache>
                <c:ptCount val="4"/>
                <c:pt idx="0">
                  <c:v>Très bonne</c:v>
                </c:pt>
                <c:pt idx="1">
                  <c:v>Plutôt bonne</c:v>
                </c:pt>
                <c:pt idx="2">
                  <c:v>Plutôt mauvaise</c:v>
                </c:pt>
                <c:pt idx="3">
                  <c:v>Très mauvaise</c:v>
                </c:pt>
              </c:strCache>
            </c:strRef>
          </c:cat>
          <c:val>
            <c:numRef>
              <c:f>Feuil1!$B$2:$B$5</c:f>
              <c:numCache>
                <c:formatCode>0%</c:formatCode>
                <c:ptCount val="4"/>
                <c:pt idx="0">
                  <c:v>0.11</c:v>
                </c:pt>
                <c:pt idx="1">
                  <c:v>0.56999999999999995</c:v>
                </c:pt>
                <c:pt idx="2">
                  <c:v>0.3</c:v>
                </c:pt>
                <c:pt idx="3">
                  <c:v>0.02</c:v>
                </c:pt>
              </c:numCache>
            </c:numRef>
          </c:val>
          <c:extLst>
            <c:ext xmlns:c16="http://schemas.microsoft.com/office/drawing/2014/chart" uri="{C3380CC4-5D6E-409C-BE32-E72D297353CC}">
              <c16:uniqueId val="{00000000-09A2-430D-A127-EFFD1577EA3F}"/>
            </c:ext>
          </c:extLst>
        </c:ser>
        <c:dLbls>
          <c:showLegendKey val="0"/>
          <c:showVal val="0"/>
          <c:showCatName val="0"/>
          <c:showSerName val="0"/>
          <c:showPercent val="0"/>
          <c:showBubbleSize val="0"/>
          <c:showLeaderLines val="1"/>
        </c:dLbls>
        <c:firstSliceAng val="0"/>
        <c:holeSize val="65"/>
      </c:doughnutChart>
      <c:spPr>
        <a:noFill/>
        <a:ln>
          <a:noFill/>
        </a:ln>
        <a:effectLst/>
      </c:spPr>
    </c:plotArea>
    <c:legend>
      <c:legendPos val="r"/>
      <c:layout>
        <c:manualLayout>
          <c:xMode val="edge"/>
          <c:yMode val="edge"/>
          <c:x val="0.59544078435729364"/>
          <c:y val="0.10354246353579759"/>
          <c:w val="0.38420891268491536"/>
          <c:h val="0.78787595029123747"/>
        </c:manualLayout>
      </c:layout>
      <c:overlay val="1"/>
      <c:txPr>
        <a:bodyPr/>
        <a:lstStyle/>
        <a:p>
          <a:pPr>
            <a:defRPr sz="1400" b="0">
              <a:solidFill>
                <a:schemeClr val="tx1">
                  <a:lumMod val="75000"/>
                  <a:lumOff val="25000"/>
                </a:schemeClr>
              </a:solidFill>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529975953707592"/>
          <c:y val="6.0474898571059581E-2"/>
          <c:w val="0.30853786961524049"/>
          <c:h val="0.73938427447034216"/>
        </c:manualLayout>
      </c:layout>
      <c:barChart>
        <c:barDir val="bar"/>
        <c:grouping val="clustered"/>
        <c:varyColors val="0"/>
        <c:ser>
          <c:idx val="0"/>
          <c:order val="0"/>
          <c:tx>
            <c:strRef>
              <c:f>Feuil1!$B$1</c:f>
              <c:strCache>
                <c:ptCount val="1"/>
                <c:pt idx="0">
                  <c:v>lecteurs</c:v>
                </c:pt>
              </c:strCache>
            </c:strRef>
          </c:tx>
          <c:spPr>
            <a:solidFill>
              <a:srgbClr val="224A5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Autre, précisez</c:v>
                </c:pt>
                <c:pt idx="1">
                  <c:v>Les syndicats ne comprennent pas les préoccupations des salariés et des citoyens</c:v>
                </c:pt>
                <c:pt idx="2">
                  <c:v>Les syndicats de salariés refusent toute évolution des entreprises et de la fonction publique</c:v>
                </c:pt>
                <c:pt idx="3">
                  <c:v>Les entreprises ne respectent pas correctement la liberté de se syndiquer</c:v>
                </c:pt>
                <c:pt idx="4">
                  <c:v>Les syndicats ne parviennent plus à obtenir gain de cause lorsqu'ils se mobilisent</c:v>
                </c:pt>
              </c:strCache>
            </c:strRef>
          </c:cat>
          <c:val>
            <c:numRef>
              <c:f>Feuil1!$B$2:$B$6</c:f>
              <c:numCache>
                <c:formatCode>0%</c:formatCode>
                <c:ptCount val="5"/>
                <c:pt idx="0">
                  <c:v>0.15</c:v>
                </c:pt>
                <c:pt idx="1">
                  <c:v>0.23</c:v>
                </c:pt>
                <c:pt idx="2">
                  <c:v>0.23</c:v>
                </c:pt>
                <c:pt idx="3">
                  <c:v>0.31</c:v>
                </c:pt>
                <c:pt idx="4">
                  <c:v>0.51</c:v>
                </c:pt>
              </c:numCache>
            </c:numRef>
          </c:val>
          <c:extLst>
            <c:ext xmlns:c16="http://schemas.microsoft.com/office/drawing/2014/chart" uri="{C3380CC4-5D6E-409C-BE32-E72D297353CC}">
              <c16:uniqueId val="{00000000-11BE-4F60-908C-4A31FA6D5400}"/>
            </c:ext>
          </c:extLst>
        </c:ser>
        <c:dLbls>
          <c:showLegendKey val="0"/>
          <c:showVal val="0"/>
          <c:showCatName val="0"/>
          <c:showSerName val="0"/>
          <c:showPercent val="0"/>
          <c:showBubbleSize val="0"/>
        </c:dLbls>
        <c:gapWidth val="182"/>
        <c:axId val="341077376"/>
        <c:axId val="341243008"/>
      </c:barChart>
      <c:catAx>
        <c:axId val="341077376"/>
        <c:scaling>
          <c:orientation val="minMax"/>
        </c:scaling>
        <c:delete val="1"/>
        <c:axPos val="l"/>
        <c:numFmt formatCode="General" sourceLinked="1"/>
        <c:majorTickMark val="none"/>
        <c:minorTickMark val="none"/>
        <c:tickLblPos val="nextTo"/>
        <c:crossAx val="341243008"/>
        <c:crosses val="autoZero"/>
        <c:auto val="1"/>
        <c:lblAlgn val="ctr"/>
        <c:lblOffset val="100"/>
        <c:noMultiLvlLbl val="0"/>
      </c:catAx>
      <c:valAx>
        <c:axId val="341243008"/>
        <c:scaling>
          <c:orientation val="minMax"/>
        </c:scaling>
        <c:delete val="1"/>
        <c:axPos val="b"/>
        <c:numFmt formatCode="0%" sourceLinked="1"/>
        <c:majorTickMark val="none"/>
        <c:minorTickMark val="none"/>
        <c:tickLblPos val="nextTo"/>
        <c:crossAx val="341077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403512133303459"/>
          <c:y val="0.10261076501200139"/>
          <c:w val="0.47930030428118559"/>
          <c:h val="0.86886504616041016"/>
        </c:manualLayout>
      </c:layout>
      <c:barChart>
        <c:barDir val="bar"/>
        <c:grouping val="stacked"/>
        <c:varyColors val="0"/>
        <c:ser>
          <c:idx val="0"/>
          <c:order val="0"/>
          <c:tx>
            <c:strRef>
              <c:f>Feuil1!$B$1</c:f>
              <c:strCache>
                <c:ptCount val="1"/>
                <c:pt idx="0">
                  <c:v>Pas du tout d'accord</c:v>
                </c:pt>
              </c:strCache>
            </c:strRef>
          </c:tx>
          <c:spPr>
            <a:solidFill>
              <a:srgbClr val="E42A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Les mouvements de citoyens sont plus efficaces que les organisations syndicales pour obtenir de nouveaux droits sociaux</c:v>
                </c:pt>
                <c:pt idx="1">
                  <c:v>La défense ou la mise en cause des acquis sociaux bloquent le dialogue social</c:v>
                </c:pt>
                <c:pt idx="2">
                  <c:v>La grève constitue un échec du dialogue social</c:v>
                </c:pt>
                <c:pt idx="3">
                  <c:v>Les salariés français font plus souvent grève que leurs homologues européens</c:v>
                </c:pt>
              </c:strCache>
            </c:strRef>
          </c:cat>
          <c:val>
            <c:numRef>
              <c:f>Feuil1!$B$2:$B$5</c:f>
              <c:numCache>
                <c:formatCode>0%</c:formatCode>
                <c:ptCount val="4"/>
                <c:pt idx="0">
                  <c:v>0.13</c:v>
                </c:pt>
                <c:pt idx="1">
                  <c:v>0.1</c:v>
                </c:pt>
                <c:pt idx="2">
                  <c:v>0.11</c:v>
                </c:pt>
                <c:pt idx="3">
                  <c:v>0.04</c:v>
                </c:pt>
              </c:numCache>
            </c:numRef>
          </c:val>
          <c:extLst>
            <c:ext xmlns:c16="http://schemas.microsoft.com/office/drawing/2014/chart" uri="{C3380CC4-5D6E-409C-BE32-E72D297353CC}">
              <c16:uniqueId val="{00000000-525A-47BD-985A-1D97DEF8FC45}"/>
            </c:ext>
          </c:extLst>
        </c:ser>
        <c:ser>
          <c:idx val="1"/>
          <c:order val="1"/>
          <c:tx>
            <c:strRef>
              <c:f>Feuil1!$C$1</c:f>
              <c:strCache>
                <c:ptCount val="1"/>
                <c:pt idx="0">
                  <c:v>Plutôt pas</c:v>
                </c:pt>
              </c:strCache>
            </c:strRef>
          </c:tx>
          <c:spPr>
            <a:solidFill>
              <a:srgbClr val="FFC50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Les mouvements de citoyens sont plus efficaces que les organisations syndicales pour obtenir de nouveaux droits sociaux</c:v>
                </c:pt>
                <c:pt idx="1">
                  <c:v>La défense ou la mise en cause des acquis sociaux bloquent le dialogue social</c:v>
                </c:pt>
                <c:pt idx="2">
                  <c:v>La grève constitue un échec du dialogue social</c:v>
                </c:pt>
                <c:pt idx="3">
                  <c:v>Les salariés français font plus souvent grève que leurs homologues européens</c:v>
                </c:pt>
              </c:strCache>
            </c:strRef>
          </c:cat>
          <c:val>
            <c:numRef>
              <c:f>Feuil1!$C$2:$C$5</c:f>
              <c:numCache>
                <c:formatCode>0%</c:formatCode>
                <c:ptCount val="4"/>
                <c:pt idx="0">
                  <c:v>0.39</c:v>
                </c:pt>
                <c:pt idx="1">
                  <c:v>0.34</c:v>
                </c:pt>
                <c:pt idx="2">
                  <c:v>0.28999999999999998</c:v>
                </c:pt>
                <c:pt idx="3">
                  <c:v>0.16</c:v>
                </c:pt>
              </c:numCache>
            </c:numRef>
          </c:val>
          <c:extLst>
            <c:ext xmlns:c16="http://schemas.microsoft.com/office/drawing/2014/chart" uri="{C3380CC4-5D6E-409C-BE32-E72D297353CC}">
              <c16:uniqueId val="{00000001-525A-47BD-985A-1D97DEF8FC45}"/>
            </c:ext>
          </c:extLst>
        </c:ser>
        <c:ser>
          <c:idx val="2"/>
          <c:order val="2"/>
          <c:tx>
            <c:strRef>
              <c:f>Feuil1!$D$1</c:f>
              <c:strCache>
                <c:ptCount val="1"/>
                <c:pt idx="0">
                  <c:v>Plutôt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Les mouvements de citoyens sont plus efficaces que les organisations syndicales pour obtenir de nouveaux droits sociaux</c:v>
                </c:pt>
                <c:pt idx="1">
                  <c:v>La défense ou la mise en cause des acquis sociaux bloquent le dialogue social</c:v>
                </c:pt>
                <c:pt idx="2">
                  <c:v>La grève constitue un échec du dialogue social</c:v>
                </c:pt>
                <c:pt idx="3">
                  <c:v>Les salariés français font plus souvent grève que leurs homologues européens</c:v>
                </c:pt>
              </c:strCache>
            </c:strRef>
          </c:cat>
          <c:val>
            <c:numRef>
              <c:f>Feuil1!$D$2:$D$5</c:f>
              <c:numCache>
                <c:formatCode>0%</c:formatCode>
                <c:ptCount val="4"/>
                <c:pt idx="0">
                  <c:v>0.36</c:v>
                </c:pt>
                <c:pt idx="1">
                  <c:v>0.43</c:v>
                </c:pt>
                <c:pt idx="2">
                  <c:v>0.33</c:v>
                </c:pt>
                <c:pt idx="3">
                  <c:v>0.48</c:v>
                </c:pt>
              </c:numCache>
            </c:numRef>
          </c:val>
          <c:extLst>
            <c:ext xmlns:c16="http://schemas.microsoft.com/office/drawing/2014/chart" uri="{C3380CC4-5D6E-409C-BE32-E72D297353CC}">
              <c16:uniqueId val="{00000003-525A-47BD-985A-1D97DEF8FC45}"/>
            </c:ext>
          </c:extLst>
        </c:ser>
        <c:ser>
          <c:idx val="3"/>
          <c:order val="3"/>
          <c:tx>
            <c:strRef>
              <c:f>Feuil1!$E$1</c:f>
              <c:strCache>
                <c:ptCount val="1"/>
                <c:pt idx="0">
                  <c:v>Tout à fait d’accord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Feuil1!$A$2:$A$5</c:f>
              <c:strCache>
                <c:ptCount val="4"/>
                <c:pt idx="0">
                  <c:v>Les mouvements de citoyens sont plus efficaces que les organisations syndicales pour obtenir de nouveaux droits sociaux</c:v>
                </c:pt>
                <c:pt idx="1">
                  <c:v>La défense ou la mise en cause des acquis sociaux bloquent le dialogue social</c:v>
                </c:pt>
                <c:pt idx="2">
                  <c:v>La grève constitue un échec du dialogue social</c:v>
                </c:pt>
                <c:pt idx="3">
                  <c:v>Les salariés français font plus souvent grève que leurs homologues européens</c:v>
                </c:pt>
              </c:strCache>
            </c:strRef>
          </c:cat>
          <c:val>
            <c:numRef>
              <c:f>Feuil1!$E$2:$E$5</c:f>
              <c:numCache>
                <c:formatCode>0%</c:formatCode>
                <c:ptCount val="4"/>
                <c:pt idx="0">
                  <c:v>0.12</c:v>
                </c:pt>
                <c:pt idx="1">
                  <c:v>0.13</c:v>
                </c:pt>
                <c:pt idx="2">
                  <c:v>0.27</c:v>
                </c:pt>
                <c:pt idx="3">
                  <c:v>0.32</c:v>
                </c:pt>
              </c:numCache>
            </c:numRef>
          </c:val>
          <c:extLst>
            <c:ext xmlns:c16="http://schemas.microsoft.com/office/drawing/2014/chart" uri="{C3380CC4-5D6E-409C-BE32-E72D297353CC}">
              <c16:uniqueId val="{00000000-B669-45E9-B8DE-9D68C63109FC}"/>
            </c:ext>
          </c:extLst>
        </c:ser>
        <c:dLbls>
          <c:showLegendKey val="0"/>
          <c:showVal val="0"/>
          <c:showCatName val="0"/>
          <c:showSerName val="0"/>
          <c:showPercent val="0"/>
          <c:showBubbleSize val="0"/>
        </c:dLbls>
        <c:gapWidth val="64"/>
        <c:overlap val="100"/>
        <c:axId val="131347968"/>
        <c:axId val="131349504"/>
      </c:barChart>
      <c:catAx>
        <c:axId val="131347968"/>
        <c:scaling>
          <c:orientation val="minMax"/>
        </c:scaling>
        <c:delete val="1"/>
        <c:axPos val="l"/>
        <c:numFmt formatCode="General" sourceLinked="1"/>
        <c:majorTickMark val="none"/>
        <c:minorTickMark val="none"/>
        <c:tickLblPos val="nextTo"/>
        <c:crossAx val="131349504"/>
        <c:crosses val="autoZero"/>
        <c:auto val="1"/>
        <c:lblAlgn val="ctr"/>
        <c:lblOffset val="100"/>
        <c:noMultiLvlLbl val="0"/>
      </c:catAx>
      <c:valAx>
        <c:axId val="131349504"/>
        <c:scaling>
          <c:orientation val="minMax"/>
        </c:scaling>
        <c:delete val="1"/>
        <c:axPos val="b"/>
        <c:numFmt formatCode="0%" sourceLinked="1"/>
        <c:majorTickMark val="none"/>
        <c:minorTickMark val="none"/>
        <c:tickLblPos val="nextTo"/>
        <c:crossAx val="131347968"/>
        <c:crosses val="autoZero"/>
        <c:crossBetween val="between"/>
      </c:valAx>
      <c:spPr>
        <a:noFill/>
        <a:ln>
          <a:noFill/>
        </a:ln>
        <a:effectLst/>
      </c:spPr>
    </c:plotArea>
    <c:legend>
      <c:legendPos val="t"/>
      <c:legendEntry>
        <c:idx val="2"/>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Entry>
      <c:layout>
        <c:manualLayout>
          <c:xMode val="edge"/>
          <c:yMode val="edge"/>
          <c:x val="0.13557203625209252"/>
          <c:y val="2.152619449782197E-2"/>
          <c:w val="0.69104794720759177"/>
          <c:h val="5.76049138792218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86414023037351"/>
          <c:y val="0.11303236633365349"/>
          <c:w val="0.47930030428118559"/>
          <c:h val="0.86886504616041016"/>
        </c:manualLayout>
      </c:layout>
      <c:barChart>
        <c:barDir val="bar"/>
        <c:grouping val="stacked"/>
        <c:varyColors val="0"/>
        <c:ser>
          <c:idx val="0"/>
          <c:order val="0"/>
          <c:tx>
            <c:strRef>
              <c:f>Feuil1!$B$1</c:f>
              <c:strCache>
                <c:ptCount val="1"/>
                <c:pt idx="0">
                  <c:v>Pas du tout d'accord</c:v>
                </c:pt>
              </c:strCache>
            </c:strRef>
          </c:tx>
          <c:spPr>
            <a:solidFill>
              <a:srgbClr val="E42A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Dans les activités du tertiaire et de l’économie du savoir, on n’a pas besoin de syndicats</c:v>
                </c:pt>
                <c:pt idx="1">
                  <c:v>Les syndicats représentent tous les travailleurs (agents de la fonction publique, salariés des entreprises, free-lance, professions libérales, intérimaires…)</c:v>
                </c:pt>
                <c:pt idx="2">
                  <c:v>Le syndicalisme s’adresse davantage aux ouvriers et employés qu’aux cadres</c:v>
                </c:pt>
              </c:strCache>
            </c:strRef>
          </c:cat>
          <c:val>
            <c:numRef>
              <c:f>Feuil1!$B$2:$B$4</c:f>
              <c:numCache>
                <c:formatCode>0%</c:formatCode>
                <c:ptCount val="3"/>
                <c:pt idx="0">
                  <c:v>0.52</c:v>
                </c:pt>
                <c:pt idx="1">
                  <c:v>0.14000000000000001</c:v>
                </c:pt>
                <c:pt idx="2">
                  <c:v>0.23</c:v>
                </c:pt>
              </c:numCache>
            </c:numRef>
          </c:val>
          <c:extLst>
            <c:ext xmlns:c16="http://schemas.microsoft.com/office/drawing/2014/chart" uri="{C3380CC4-5D6E-409C-BE32-E72D297353CC}">
              <c16:uniqueId val="{00000000-525A-47BD-985A-1D97DEF8FC45}"/>
            </c:ext>
          </c:extLst>
        </c:ser>
        <c:ser>
          <c:idx val="1"/>
          <c:order val="1"/>
          <c:tx>
            <c:strRef>
              <c:f>Feuil1!$C$1</c:f>
              <c:strCache>
                <c:ptCount val="1"/>
                <c:pt idx="0">
                  <c:v>Plutôt pas</c:v>
                </c:pt>
              </c:strCache>
            </c:strRef>
          </c:tx>
          <c:spPr>
            <a:solidFill>
              <a:srgbClr val="FFC50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Dans les activités du tertiaire et de l’économie du savoir, on n’a pas besoin de syndicats</c:v>
                </c:pt>
                <c:pt idx="1">
                  <c:v>Les syndicats représentent tous les travailleurs (agents de la fonction publique, salariés des entreprises, free-lance, professions libérales, intérimaires…)</c:v>
                </c:pt>
                <c:pt idx="2">
                  <c:v>Le syndicalisme s’adresse davantage aux ouvriers et employés qu’aux cadres</c:v>
                </c:pt>
              </c:strCache>
            </c:strRef>
          </c:cat>
          <c:val>
            <c:numRef>
              <c:f>Feuil1!$C$2:$C$4</c:f>
              <c:numCache>
                <c:formatCode>0%</c:formatCode>
                <c:ptCount val="3"/>
                <c:pt idx="0">
                  <c:v>0.39</c:v>
                </c:pt>
                <c:pt idx="1">
                  <c:v>0.35</c:v>
                </c:pt>
                <c:pt idx="2">
                  <c:v>0.22</c:v>
                </c:pt>
              </c:numCache>
            </c:numRef>
          </c:val>
          <c:extLst>
            <c:ext xmlns:c16="http://schemas.microsoft.com/office/drawing/2014/chart" uri="{C3380CC4-5D6E-409C-BE32-E72D297353CC}">
              <c16:uniqueId val="{00000001-525A-47BD-985A-1D97DEF8FC45}"/>
            </c:ext>
          </c:extLst>
        </c:ser>
        <c:ser>
          <c:idx val="2"/>
          <c:order val="2"/>
          <c:tx>
            <c:strRef>
              <c:f>Feuil1!$D$1</c:f>
              <c:strCache>
                <c:ptCount val="1"/>
                <c:pt idx="0">
                  <c:v>Plutôt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Dans les activités du tertiaire et de l’économie du savoir, on n’a pas besoin de syndicats</c:v>
                </c:pt>
                <c:pt idx="1">
                  <c:v>Les syndicats représentent tous les travailleurs (agents de la fonction publique, salariés des entreprises, free-lance, professions libérales, intérimaires…)</c:v>
                </c:pt>
                <c:pt idx="2">
                  <c:v>Le syndicalisme s’adresse davantage aux ouvriers et employés qu’aux cadres</c:v>
                </c:pt>
              </c:strCache>
            </c:strRef>
          </c:cat>
          <c:val>
            <c:numRef>
              <c:f>Feuil1!$D$2:$D$4</c:f>
              <c:numCache>
                <c:formatCode>0%</c:formatCode>
                <c:ptCount val="3"/>
                <c:pt idx="0">
                  <c:v>7.0000000000000007E-2</c:v>
                </c:pt>
                <c:pt idx="1">
                  <c:v>0.23</c:v>
                </c:pt>
                <c:pt idx="2">
                  <c:v>0.39</c:v>
                </c:pt>
              </c:numCache>
            </c:numRef>
          </c:val>
          <c:extLst>
            <c:ext xmlns:c16="http://schemas.microsoft.com/office/drawing/2014/chart" uri="{C3380CC4-5D6E-409C-BE32-E72D297353CC}">
              <c16:uniqueId val="{00000003-525A-47BD-985A-1D97DEF8FC45}"/>
            </c:ext>
          </c:extLst>
        </c:ser>
        <c:ser>
          <c:idx val="3"/>
          <c:order val="3"/>
          <c:tx>
            <c:strRef>
              <c:f>Feuil1!$E$1</c:f>
              <c:strCache>
                <c:ptCount val="1"/>
                <c:pt idx="0">
                  <c:v>Tout à fait d’accord</c:v>
                </c:pt>
              </c:strCache>
            </c:strRef>
          </c:tx>
          <c:spPr>
            <a:solidFill>
              <a:srgbClr val="00B050"/>
            </a:solidFill>
            <a:ln>
              <a:noFill/>
            </a:ln>
            <a:effectLst/>
          </c:spPr>
          <c:invertIfNegative val="0"/>
          <c:dLbls>
            <c:dLbl>
              <c:idx val="0"/>
              <c:layout>
                <c:manualLayout>
                  <c:x val="8.9678124276210362E-3"/>
                  <c:y val="3.4739080782039623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87C-443E-8F7A-4C513123BF9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Dans les activités du tertiaire et de l’économie du savoir, on n’a pas besoin de syndicats</c:v>
                </c:pt>
                <c:pt idx="1">
                  <c:v>Les syndicats représentent tous les travailleurs (agents de la fonction publique, salariés des entreprises, free-lance, professions libérales, intérimaires…)</c:v>
                </c:pt>
                <c:pt idx="2">
                  <c:v>Le syndicalisme s’adresse davantage aux ouvriers et employés qu’aux cadres</c:v>
                </c:pt>
              </c:strCache>
            </c:strRef>
          </c:cat>
          <c:val>
            <c:numRef>
              <c:f>Feuil1!$E$2:$E$4</c:f>
              <c:numCache>
                <c:formatCode>0%</c:formatCode>
                <c:ptCount val="3"/>
                <c:pt idx="0">
                  <c:v>0.02</c:v>
                </c:pt>
                <c:pt idx="1">
                  <c:v>0.28000000000000003</c:v>
                </c:pt>
                <c:pt idx="2">
                  <c:v>0.16</c:v>
                </c:pt>
              </c:numCache>
            </c:numRef>
          </c:val>
          <c:extLst>
            <c:ext xmlns:c16="http://schemas.microsoft.com/office/drawing/2014/chart" uri="{C3380CC4-5D6E-409C-BE32-E72D297353CC}">
              <c16:uniqueId val="{00000000-B669-45E9-B8DE-9D68C63109FC}"/>
            </c:ext>
          </c:extLst>
        </c:ser>
        <c:dLbls>
          <c:showLegendKey val="0"/>
          <c:showVal val="0"/>
          <c:showCatName val="0"/>
          <c:showSerName val="0"/>
          <c:showPercent val="0"/>
          <c:showBubbleSize val="0"/>
        </c:dLbls>
        <c:gapWidth val="64"/>
        <c:overlap val="100"/>
        <c:axId val="341469440"/>
        <c:axId val="341573632"/>
      </c:barChart>
      <c:catAx>
        <c:axId val="341469440"/>
        <c:scaling>
          <c:orientation val="minMax"/>
        </c:scaling>
        <c:delete val="1"/>
        <c:axPos val="l"/>
        <c:numFmt formatCode="General" sourceLinked="1"/>
        <c:majorTickMark val="none"/>
        <c:minorTickMark val="none"/>
        <c:tickLblPos val="nextTo"/>
        <c:crossAx val="341573632"/>
        <c:crosses val="autoZero"/>
        <c:auto val="1"/>
        <c:lblAlgn val="ctr"/>
        <c:lblOffset val="100"/>
        <c:noMultiLvlLbl val="0"/>
      </c:catAx>
      <c:valAx>
        <c:axId val="341573632"/>
        <c:scaling>
          <c:orientation val="minMax"/>
        </c:scaling>
        <c:delete val="1"/>
        <c:axPos val="b"/>
        <c:numFmt formatCode="0%" sourceLinked="1"/>
        <c:majorTickMark val="none"/>
        <c:minorTickMark val="none"/>
        <c:tickLblPos val="nextTo"/>
        <c:crossAx val="341469440"/>
        <c:crosses val="autoZero"/>
        <c:crossBetween val="between"/>
      </c:valAx>
      <c:spPr>
        <a:noFill/>
        <a:ln>
          <a:noFill/>
        </a:ln>
        <a:effectLst/>
      </c:spPr>
    </c:plotArea>
    <c:legend>
      <c:legendPos val="t"/>
      <c:legendEntry>
        <c:idx val="2"/>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Entry>
      <c:layout>
        <c:manualLayout>
          <c:xMode val="edge"/>
          <c:yMode val="edge"/>
          <c:x val="0.1714437567200631"/>
          <c:y val="2.152619449782197E-2"/>
          <c:w val="0.69104794720759177"/>
          <c:h val="5.76049138792218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86414023037351"/>
          <c:y val="0.11303236633365349"/>
          <c:w val="0.47930030428118559"/>
          <c:h val="0.86886504616041016"/>
        </c:manualLayout>
      </c:layout>
      <c:barChart>
        <c:barDir val="bar"/>
        <c:grouping val="stacked"/>
        <c:varyColors val="0"/>
        <c:ser>
          <c:idx val="0"/>
          <c:order val="0"/>
          <c:tx>
            <c:strRef>
              <c:f>Feuil1!$B$1</c:f>
              <c:strCache>
                <c:ptCount val="1"/>
                <c:pt idx="0">
                  <c:v>Pas du tout d'accord</c:v>
                </c:pt>
              </c:strCache>
            </c:strRef>
          </c:tx>
          <c:spPr>
            <a:solidFill>
              <a:srgbClr val="E42A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Dans une entreprise où les salariés entretiennent de bonnes relations, on n’a pas besoin de syndicats</c:v>
                </c:pt>
                <c:pt idx="1">
                  <c:v>Dans une entreprise où les salariés peuvent régler leurs problèmes professionnels directement avec leur manager, on n’a pas besoin de syndicats</c:v>
                </c:pt>
                <c:pt idx="2">
                  <c:v>C’est dans les grandes entreprises qu’on a besoin de syndicats pour pouvoir s’adresser à l’employeur</c:v>
                </c:pt>
                <c:pt idx="3">
                  <c:v>Les syndicats doivent s'occuper des salariés mais aussi de la stratégie d'entreprise</c:v>
                </c:pt>
                <c:pt idx="4">
                  <c:v>Dans toute entreprise, on a besoin de syndicats</c:v>
                </c:pt>
              </c:strCache>
            </c:strRef>
          </c:cat>
          <c:val>
            <c:numRef>
              <c:f>Feuil1!$B$2:$B$6</c:f>
              <c:numCache>
                <c:formatCode>0%</c:formatCode>
                <c:ptCount val="5"/>
                <c:pt idx="0">
                  <c:v>0.33</c:v>
                </c:pt>
                <c:pt idx="1">
                  <c:v>0.28999999999999998</c:v>
                </c:pt>
                <c:pt idx="2">
                  <c:v>0.12</c:v>
                </c:pt>
                <c:pt idx="3">
                  <c:v>0.12</c:v>
                </c:pt>
                <c:pt idx="4">
                  <c:v>0.08</c:v>
                </c:pt>
              </c:numCache>
            </c:numRef>
          </c:val>
          <c:extLst>
            <c:ext xmlns:c16="http://schemas.microsoft.com/office/drawing/2014/chart" uri="{C3380CC4-5D6E-409C-BE32-E72D297353CC}">
              <c16:uniqueId val="{00000000-525A-47BD-985A-1D97DEF8FC45}"/>
            </c:ext>
          </c:extLst>
        </c:ser>
        <c:ser>
          <c:idx val="1"/>
          <c:order val="1"/>
          <c:tx>
            <c:strRef>
              <c:f>Feuil1!$C$1</c:f>
              <c:strCache>
                <c:ptCount val="1"/>
                <c:pt idx="0">
                  <c:v>Plutôt pas</c:v>
                </c:pt>
              </c:strCache>
            </c:strRef>
          </c:tx>
          <c:spPr>
            <a:solidFill>
              <a:srgbClr val="FFC50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Dans une entreprise où les salariés entretiennent de bonnes relations, on n’a pas besoin de syndicats</c:v>
                </c:pt>
                <c:pt idx="1">
                  <c:v>Dans une entreprise où les salariés peuvent régler leurs problèmes professionnels directement avec leur manager, on n’a pas besoin de syndicats</c:v>
                </c:pt>
                <c:pt idx="2">
                  <c:v>C’est dans les grandes entreprises qu’on a besoin de syndicats pour pouvoir s’adresser à l’employeur</c:v>
                </c:pt>
                <c:pt idx="3">
                  <c:v>Les syndicats doivent s'occuper des salariés mais aussi de la stratégie d'entreprise</c:v>
                </c:pt>
                <c:pt idx="4">
                  <c:v>Dans toute entreprise, on a besoin de syndicats</c:v>
                </c:pt>
              </c:strCache>
            </c:strRef>
          </c:cat>
          <c:val>
            <c:numRef>
              <c:f>Feuil1!$C$2:$C$6</c:f>
              <c:numCache>
                <c:formatCode>0%</c:formatCode>
                <c:ptCount val="5"/>
                <c:pt idx="0">
                  <c:v>0.45</c:v>
                </c:pt>
                <c:pt idx="1">
                  <c:v>0.46</c:v>
                </c:pt>
                <c:pt idx="2">
                  <c:v>0.33</c:v>
                </c:pt>
                <c:pt idx="3">
                  <c:v>0.3</c:v>
                </c:pt>
                <c:pt idx="4">
                  <c:v>0.17</c:v>
                </c:pt>
              </c:numCache>
            </c:numRef>
          </c:val>
          <c:extLst>
            <c:ext xmlns:c16="http://schemas.microsoft.com/office/drawing/2014/chart" uri="{C3380CC4-5D6E-409C-BE32-E72D297353CC}">
              <c16:uniqueId val="{00000001-525A-47BD-985A-1D97DEF8FC45}"/>
            </c:ext>
          </c:extLst>
        </c:ser>
        <c:ser>
          <c:idx val="2"/>
          <c:order val="2"/>
          <c:tx>
            <c:strRef>
              <c:f>Feuil1!$D$1</c:f>
              <c:strCache>
                <c:ptCount val="1"/>
                <c:pt idx="0">
                  <c:v>Plutôt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Dans une entreprise où les salariés entretiennent de bonnes relations, on n’a pas besoin de syndicats</c:v>
                </c:pt>
                <c:pt idx="1">
                  <c:v>Dans une entreprise où les salariés peuvent régler leurs problèmes professionnels directement avec leur manager, on n’a pas besoin de syndicats</c:v>
                </c:pt>
                <c:pt idx="2">
                  <c:v>C’est dans les grandes entreprises qu’on a besoin de syndicats pour pouvoir s’adresser à l’employeur</c:v>
                </c:pt>
                <c:pt idx="3">
                  <c:v>Les syndicats doivent s'occuper des salariés mais aussi de la stratégie d'entreprise</c:v>
                </c:pt>
                <c:pt idx="4">
                  <c:v>Dans toute entreprise, on a besoin de syndicats</c:v>
                </c:pt>
              </c:strCache>
            </c:strRef>
          </c:cat>
          <c:val>
            <c:numRef>
              <c:f>Feuil1!$D$2:$D$6</c:f>
              <c:numCache>
                <c:formatCode>0%</c:formatCode>
                <c:ptCount val="5"/>
                <c:pt idx="0">
                  <c:v>0.18</c:v>
                </c:pt>
                <c:pt idx="1">
                  <c:v>0.2</c:v>
                </c:pt>
                <c:pt idx="2">
                  <c:v>0.41</c:v>
                </c:pt>
                <c:pt idx="3">
                  <c:v>0.42</c:v>
                </c:pt>
                <c:pt idx="4">
                  <c:v>0.28999999999999998</c:v>
                </c:pt>
              </c:numCache>
            </c:numRef>
          </c:val>
          <c:extLst>
            <c:ext xmlns:c16="http://schemas.microsoft.com/office/drawing/2014/chart" uri="{C3380CC4-5D6E-409C-BE32-E72D297353CC}">
              <c16:uniqueId val="{00000003-525A-47BD-985A-1D97DEF8FC45}"/>
            </c:ext>
          </c:extLst>
        </c:ser>
        <c:ser>
          <c:idx val="3"/>
          <c:order val="3"/>
          <c:tx>
            <c:strRef>
              <c:f>Feuil1!$E$1</c:f>
              <c:strCache>
                <c:ptCount val="1"/>
                <c:pt idx="0">
                  <c:v>Tout à fait d’accord</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Dans une entreprise où les salariés entretiennent de bonnes relations, on n’a pas besoin de syndicats</c:v>
                </c:pt>
                <c:pt idx="1">
                  <c:v>Dans une entreprise où les salariés peuvent régler leurs problèmes professionnels directement avec leur manager, on n’a pas besoin de syndicats</c:v>
                </c:pt>
                <c:pt idx="2">
                  <c:v>C’est dans les grandes entreprises qu’on a besoin de syndicats pour pouvoir s’adresser à l’employeur</c:v>
                </c:pt>
                <c:pt idx="3">
                  <c:v>Les syndicats doivent s'occuper des salariés mais aussi de la stratégie d'entreprise</c:v>
                </c:pt>
                <c:pt idx="4">
                  <c:v>Dans toute entreprise, on a besoin de syndicats</c:v>
                </c:pt>
              </c:strCache>
            </c:strRef>
          </c:cat>
          <c:val>
            <c:numRef>
              <c:f>Feuil1!$E$2:$E$6</c:f>
              <c:numCache>
                <c:formatCode>0%</c:formatCode>
                <c:ptCount val="5"/>
                <c:pt idx="0">
                  <c:v>0.04</c:v>
                </c:pt>
                <c:pt idx="1">
                  <c:v>0.05</c:v>
                </c:pt>
                <c:pt idx="2">
                  <c:v>0.14000000000000001</c:v>
                </c:pt>
                <c:pt idx="3">
                  <c:v>0.16</c:v>
                </c:pt>
                <c:pt idx="4">
                  <c:v>0.47</c:v>
                </c:pt>
              </c:numCache>
            </c:numRef>
          </c:val>
          <c:extLst>
            <c:ext xmlns:c16="http://schemas.microsoft.com/office/drawing/2014/chart" uri="{C3380CC4-5D6E-409C-BE32-E72D297353CC}">
              <c16:uniqueId val="{00000000-B669-45E9-B8DE-9D68C63109FC}"/>
            </c:ext>
          </c:extLst>
        </c:ser>
        <c:dLbls>
          <c:showLegendKey val="0"/>
          <c:showVal val="0"/>
          <c:showCatName val="0"/>
          <c:showSerName val="0"/>
          <c:showPercent val="0"/>
          <c:showBubbleSize val="0"/>
        </c:dLbls>
        <c:gapWidth val="64"/>
        <c:overlap val="100"/>
        <c:axId val="342277504"/>
        <c:axId val="342295680"/>
      </c:barChart>
      <c:catAx>
        <c:axId val="342277504"/>
        <c:scaling>
          <c:orientation val="minMax"/>
        </c:scaling>
        <c:delete val="1"/>
        <c:axPos val="l"/>
        <c:numFmt formatCode="General" sourceLinked="1"/>
        <c:majorTickMark val="none"/>
        <c:minorTickMark val="none"/>
        <c:tickLblPos val="nextTo"/>
        <c:crossAx val="342295680"/>
        <c:crosses val="autoZero"/>
        <c:auto val="1"/>
        <c:lblAlgn val="ctr"/>
        <c:lblOffset val="100"/>
        <c:noMultiLvlLbl val="0"/>
      </c:catAx>
      <c:valAx>
        <c:axId val="342295680"/>
        <c:scaling>
          <c:orientation val="minMax"/>
        </c:scaling>
        <c:delete val="1"/>
        <c:axPos val="b"/>
        <c:numFmt formatCode="0%" sourceLinked="1"/>
        <c:majorTickMark val="none"/>
        <c:minorTickMark val="none"/>
        <c:tickLblPos val="nextTo"/>
        <c:crossAx val="342277504"/>
        <c:crosses val="autoZero"/>
        <c:crossBetween val="between"/>
      </c:valAx>
      <c:spPr>
        <a:noFill/>
        <a:ln>
          <a:noFill/>
        </a:ln>
        <a:effectLst/>
      </c:spPr>
    </c:plotArea>
    <c:legend>
      <c:legendPos val="t"/>
      <c:legendEntry>
        <c:idx val="2"/>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Entry>
      <c:layout>
        <c:manualLayout>
          <c:xMode val="edge"/>
          <c:yMode val="edge"/>
          <c:x val="0.14418890731410888"/>
          <c:y val="3.0716998067305656E-2"/>
          <c:w val="0.69104794720759177"/>
          <c:h val="5.76049138792218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7088" cy="496967"/>
          </a:xfrm>
          <a:prstGeom prst="rect">
            <a:avLst/>
          </a:prstGeom>
        </p:spPr>
        <p:txBody>
          <a:bodyPr vert="horz" lIns="91449" tIns="45725" rIns="91449" bIns="45725" rtlCol="0"/>
          <a:lstStyle>
            <a:lvl1pPr algn="l">
              <a:defRPr sz="1200"/>
            </a:lvl1pPr>
          </a:lstStyle>
          <a:p>
            <a:endParaRPr lang="fr-FR"/>
          </a:p>
        </p:txBody>
      </p:sp>
      <p:sp>
        <p:nvSpPr>
          <p:cNvPr id="3" name="Espace réservé de la date 2"/>
          <p:cNvSpPr>
            <a:spLocks noGrp="1"/>
          </p:cNvSpPr>
          <p:nvPr>
            <p:ph type="dt" sz="quarter" idx="1"/>
          </p:nvPr>
        </p:nvSpPr>
        <p:spPr>
          <a:xfrm>
            <a:off x="3850587" y="0"/>
            <a:ext cx="2947088" cy="496967"/>
          </a:xfrm>
          <a:prstGeom prst="rect">
            <a:avLst/>
          </a:prstGeom>
        </p:spPr>
        <p:txBody>
          <a:bodyPr vert="horz" lIns="91449" tIns="45725" rIns="91449" bIns="45725" rtlCol="0"/>
          <a:lstStyle>
            <a:lvl1pPr algn="r">
              <a:defRPr sz="1200"/>
            </a:lvl1pPr>
          </a:lstStyle>
          <a:p>
            <a:fld id="{A9A30514-C4E0-459C-BAEE-F3B461D05142}" type="datetimeFigureOut">
              <a:rPr lang="fr-FR" smtClean="0"/>
              <a:t>09/11/2021</a:t>
            </a:fld>
            <a:endParaRPr lang="fr-FR"/>
          </a:p>
        </p:txBody>
      </p:sp>
      <p:sp>
        <p:nvSpPr>
          <p:cNvPr id="4" name="Espace réservé du pied de page 3"/>
          <p:cNvSpPr>
            <a:spLocks noGrp="1"/>
          </p:cNvSpPr>
          <p:nvPr>
            <p:ph type="ftr" sz="quarter" idx="2"/>
          </p:nvPr>
        </p:nvSpPr>
        <p:spPr>
          <a:xfrm>
            <a:off x="0" y="9431259"/>
            <a:ext cx="2947088" cy="496967"/>
          </a:xfrm>
          <a:prstGeom prst="rect">
            <a:avLst/>
          </a:prstGeom>
        </p:spPr>
        <p:txBody>
          <a:bodyPr vert="horz" lIns="91449" tIns="45725" rIns="91449" bIns="45725"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587" y="9431259"/>
            <a:ext cx="2947088" cy="496967"/>
          </a:xfrm>
          <a:prstGeom prst="rect">
            <a:avLst/>
          </a:prstGeom>
        </p:spPr>
        <p:txBody>
          <a:bodyPr vert="horz" lIns="91449" tIns="45725" rIns="91449" bIns="45725" rtlCol="0" anchor="b"/>
          <a:lstStyle>
            <a:lvl1pPr algn="r">
              <a:defRPr sz="1200"/>
            </a:lvl1pPr>
          </a:lstStyle>
          <a:p>
            <a:fld id="{C4EC08A8-8CF9-464D-8B45-40CD4CB971DF}" type="slidenum">
              <a:rPr lang="fr-FR" smtClean="0"/>
              <a:t>‹N°›</a:t>
            </a:fld>
            <a:endParaRPr lang="fr-FR"/>
          </a:p>
        </p:txBody>
      </p:sp>
    </p:spTree>
    <p:extLst>
      <p:ext uri="{BB962C8B-B14F-4D97-AF65-F5344CB8AC3E}">
        <p14:creationId xmlns:p14="http://schemas.microsoft.com/office/powerpoint/2010/main" val="343921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6347" cy="496490"/>
          </a:xfrm>
          <a:prstGeom prst="rect">
            <a:avLst/>
          </a:prstGeom>
        </p:spPr>
        <p:txBody>
          <a:bodyPr vert="horz" lIns="91449" tIns="45725" rIns="91449" bIns="45725" rtlCol="0"/>
          <a:lstStyle>
            <a:lvl1pPr algn="l">
              <a:defRPr sz="1200"/>
            </a:lvl1pPr>
          </a:lstStyle>
          <a:p>
            <a:pPr>
              <a:defRPr/>
            </a:pPr>
            <a:endParaRPr lang="fr-FR"/>
          </a:p>
        </p:txBody>
      </p:sp>
      <p:sp>
        <p:nvSpPr>
          <p:cNvPr id="3" name="Espace réservé de la date 2"/>
          <p:cNvSpPr>
            <a:spLocks noGrp="1"/>
          </p:cNvSpPr>
          <p:nvPr>
            <p:ph type="dt" idx="1"/>
          </p:nvPr>
        </p:nvSpPr>
        <p:spPr>
          <a:xfrm>
            <a:off x="3851343" y="1"/>
            <a:ext cx="2946347" cy="496490"/>
          </a:xfrm>
          <a:prstGeom prst="rect">
            <a:avLst/>
          </a:prstGeom>
        </p:spPr>
        <p:txBody>
          <a:bodyPr vert="horz" lIns="91449" tIns="45725" rIns="91449" bIns="45725" rtlCol="0"/>
          <a:lstStyle>
            <a:lvl1pPr algn="r">
              <a:defRPr sz="1200"/>
            </a:lvl1pPr>
          </a:lstStyle>
          <a:p>
            <a:pPr>
              <a:defRPr/>
            </a:pPr>
            <a:fld id="{8230A981-7E7C-4C56-BF15-4F6D8744935B}" type="datetimeFigureOut">
              <a:rPr lang="fr-FR"/>
              <a:pPr>
                <a:defRPr/>
              </a:pPr>
              <a:t>09/11/2021</a:t>
            </a:fld>
            <a:endParaRPr lang="fr-FR"/>
          </a:p>
        </p:txBody>
      </p:sp>
      <p:sp>
        <p:nvSpPr>
          <p:cNvPr id="4" name="Espace réservé de l'image des diapositives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9" tIns="45725" rIns="91449" bIns="45725" rtlCol="0" anchor="ctr"/>
          <a:lstStyle/>
          <a:p>
            <a:pPr lvl="0"/>
            <a:endParaRPr lang="fr-FR" noProof="0"/>
          </a:p>
        </p:txBody>
      </p:sp>
      <p:sp>
        <p:nvSpPr>
          <p:cNvPr id="5" name="Espace réservé des commentaires 4"/>
          <p:cNvSpPr>
            <a:spLocks noGrp="1"/>
          </p:cNvSpPr>
          <p:nvPr>
            <p:ph type="body" sz="quarter" idx="3"/>
          </p:nvPr>
        </p:nvSpPr>
        <p:spPr>
          <a:xfrm>
            <a:off x="679927" y="4716662"/>
            <a:ext cx="5439410" cy="4468416"/>
          </a:xfrm>
          <a:prstGeom prst="rect">
            <a:avLst/>
          </a:prstGeom>
        </p:spPr>
        <p:txBody>
          <a:bodyPr vert="horz" lIns="91449" tIns="45725" rIns="91449" bIns="45725"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1" y="9431600"/>
            <a:ext cx="2946347" cy="496490"/>
          </a:xfrm>
          <a:prstGeom prst="rect">
            <a:avLst/>
          </a:prstGeom>
        </p:spPr>
        <p:txBody>
          <a:bodyPr vert="horz" lIns="91449" tIns="45725" rIns="91449" bIns="45725"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51343" y="9431600"/>
            <a:ext cx="2946347" cy="496490"/>
          </a:xfrm>
          <a:prstGeom prst="rect">
            <a:avLst/>
          </a:prstGeom>
        </p:spPr>
        <p:txBody>
          <a:bodyPr vert="horz" lIns="91449" tIns="45725" rIns="91449" bIns="45725" rtlCol="0" anchor="b"/>
          <a:lstStyle>
            <a:lvl1pPr algn="r">
              <a:defRPr sz="1200"/>
            </a:lvl1pPr>
          </a:lstStyle>
          <a:p>
            <a:pPr>
              <a:defRPr/>
            </a:pPr>
            <a:fld id="{C11E4236-5BD9-4167-859F-35352BFF4A13}" type="slidenum">
              <a:rPr lang="fr-FR"/>
              <a:pPr>
                <a:defRPr/>
              </a:pPr>
              <a:t>‹N°›</a:t>
            </a:fld>
            <a:endParaRPr lang="fr-FR"/>
          </a:p>
        </p:txBody>
      </p:sp>
    </p:spTree>
    <p:extLst>
      <p:ext uri="{BB962C8B-B14F-4D97-AF65-F5344CB8AC3E}">
        <p14:creationId xmlns:p14="http://schemas.microsoft.com/office/powerpoint/2010/main" val="16348788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C11E4236-5BD9-4167-859F-35352BFF4A13}" type="slidenum">
              <a:rPr lang="fr-FR" smtClean="0"/>
              <a:pPr>
                <a:defRPr/>
              </a:pPr>
              <a:t>1</a:t>
            </a:fld>
            <a:endParaRPr lang="fr-FR"/>
          </a:p>
        </p:txBody>
      </p:sp>
    </p:spTree>
    <p:extLst>
      <p:ext uri="{BB962C8B-B14F-4D97-AF65-F5344CB8AC3E}">
        <p14:creationId xmlns:p14="http://schemas.microsoft.com/office/powerpoint/2010/main" val="4199398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C11E4236-5BD9-4167-859F-35352BFF4A13}" type="slidenum">
              <a:rPr lang="fr-FR" smtClean="0"/>
              <a:pPr>
                <a:defRPr/>
              </a:pPr>
              <a:t>14</a:t>
            </a:fld>
            <a:endParaRPr lang="fr-FR"/>
          </a:p>
        </p:txBody>
      </p:sp>
    </p:spTree>
    <p:extLst>
      <p:ext uri="{BB962C8B-B14F-4D97-AF65-F5344CB8AC3E}">
        <p14:creationId xmlns:p14="http://schemas.microsoft.com/office/powerpoint/2010/main" val="2210970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C11E4236-5BD9-4167-859F-35352BFF4A13}" type="slidenum">
              <a:rPr lang="fr-FR" smtClean="0"/>
              <a:pPr>
                <a:defRPr/>
              </a:pPr>
              <a:t>15</a:t>
            </a:fld>
            <a:endParaRPr lang="fr-FR"/>
          </a:p>
        </p:txBody>
      </p:sp>
    </p:spTree>
    <p:extLst>
      <p:ext uri="{BB962C8B-B14F-4D97-AF65-F5344CB8AC3E}">
        <p14:creationId xmlns:p14="http://schemas.microsoft.com/office/powerpoint/2010/main" val="2210970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C11E4236-5BD9-4167-859F-35352BFF4A13}" type="slidenum">
              <a:rPr lang="fr-FR" smtClean="0"/>
              <a:pPr>
                <a:defRPr/>
              </a:pPr>
              <a:t>17</a:t>
            </a:fld>
            <a:endParaRPr lang="fr-FR"/>
          </a:p>
        </p:txBody>
      </p:sp>
    </p:spTree>
    <p:extLst>
      <p:ext uri="{BB962C8B-B14F-4D97-AF65-F5344CB8AC3E}">
        <p14:creationId xmlns:p14="http://schemas.microsoft.com/office/powerpoint/2010/main" val="275254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7504" y="44624"/>
            <a:ext cx="8208912" cy="692696"/>
          </a:xfrm>
        </p:spPr>
        <p:txBody>
          <a:bodyPr/>
          <a:lstStyle>
            <a:lvl1pPr algn="l">
              <a:defRPr sz="2400">
                <a:solidFill>
                  <a:schemeClr val="tx1">
                    <a:lumMod val="75000"/>
                    <a:lumOff val="25000"/>
                  </a:schemeClr>
                </a:solidFill>
              </a:defRPr>
            </a:lvl1pPr>
          </a:lstStyle>
          <a:p>
            <a:r>
              <a:rPr lang="fr-FR"/>
              <a:t>Modifiez le style du titre</a:t>
            </a:r>
          </a:p>
        </p:txBody>
      </p:sp>
      <p:sp>
        <p:nvSpPr>
          <p:cNvPr id="3" name="Espace réservé du contenu 2"/>
          <p:cNvSpPr>
            <a:spLocks noGrp="1"/>
          </p:cNvSpPr>
          <p:nvPr>
            <p:ph idx="1"/>
          </p:nvPr>
        </p:nvSpPr>
        <p:spPr>
          <a:xfrm>
            <a:off x="457200" y="980728"/>
            <a:ext cx="8229600" cy="5329237"/>
          </a:xfrm>
        </p:spPr>
        <p:txBody>
          <a:bodyPr/>
          <a:lstStyle>
            <a:lvl1pPr>
              <a:defRPr sz="2000" baseline="0">
                <a:solidFill>
                  <a:schemeClr val="tx1">
                    <a:lumMod val="75000"/>
                    <a:lumOff val="25000"/>
                  </a:schemeClr>
                </a:solidFill>
              </a:defRPr>
            </a:lvl1pPr>
            <a:lvl2pPr>
              <a:defRPr sz="1700" baseline="0">
                <a:solidFill>
                  <a:schemeClr val="tx1">
                    <a:lumMod val="75000"/>
                    <a:lumOff val="25000"/>
                  </a:schemeClr>
                </a:solidFill>
              </a:defRPr>
            </a:lvl2pPr>
            <a:lvl3pPr>
              <a:defRPr sz="1400" baseline="0">
                <a:solidFill>
                  <a:schemeClr val="tx1">
                    <a:lumMod val="75000"/>
                    <a:lumOff val="25000"/>
                  </a:schemeClr>
                </a:solidFill>
              </a:defRPr>
            </a:lvl3pPr>
            <a:lvl4pPr>
              <a:defRPr sz="1300" baseline="0">
                <a:solidFill>
                  <a:schemeClr val="tx1">
                    <a:lumMod val="75000"/>
                    <a:lumOff val="25000"/>
                  </a:schemeClr>
                </a:solidFill>
              </a:defRPr>
            </a:lvl4pPr>
            <a:lvl5pPr>
              <a:defRPr>
                <a:solidFill>
                  <a:schemeClr val="tx1">
                    <a:lumMod val="75000"/>
                    <a:lumOff val="25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8538361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enu 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8558775"/>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0912" y="2866927"/>
            <a:ext cx="6645424" cy="634082"/>
          </a:xfrm>
          <a:prstGeom prst="rect">
            <a:avLst/>
          </a:prstGeom>
        </p:spPr>
        <p:txBody>
          <a:bodyPr/>
          <a:lstStyle>
            <a:lvl1pPr>
              <a:defRPr>
                <a:solidFill>
                  <a:schemeClr val="bg1"/>
                </a:solidFill>
              </a:defRPr>
            </a:lvl1pPr>
          </a:lstStyle>
          <a:p>
            <a:r>
              <a:rPr lang="fr-FR"/>
              <a:t>Modifiez le style du titre</a:t>
            </a:r>
          </a:p>
        </p:txBody>
      </p:sp>
    </p:spTree>
    <p:extLst>
      <p:ext uri="{BB962C8B-B14F-4D97-AF65-F5344CB8AC3E}">
        <p14:creationId xmlns:p14="http://schemas.microsoft.com/office/powerpoint/2010/main" val="2579889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0912" y="2866927"/>
            <a:ext cx="6645424" cy="634082"/>
          </a:xfrm>
          <a:prstGeom prst="rect">
            <a:avLst/>
          </a:prstGeom>
        </p:spPr>
        <p:txBody>
          <a:bodyPr/>
          <a:lstStyle>
            <a:lvl1pPr>
              <a:defRPr>
                <a:solidFill>
                  <a:schemeClr val="bg1"/>
                </a:solidFill>
              </a:defRPr>
            </a:lvl1pPr>
          </a:lstStyle>
          <a:p>
            <a:r>
              <a:rPr lang="fr-FR"/>
              <a:t>Modifiez le style du titre</a:t>
            </a:r>
          </a:p>
        </p:txBody>
      </p:sp>
    </p:spTree>
    <p:extLst>
      <p:ext uri="{BB962C8B-B14F-4D97-AF65-F5344CB8AC3E}">
        <p14:creationId xmlns:p14="http://schemas.microsoft.com/office/powerpoint/2010/main" val="2662804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0912" y="2866927"/>
            <a:ext cx="6645424" cy="634082"/>
          </a:xfrm>
          <a:prstGeom prst="rect">
            <a:avLst/>
          </a:prstGeom>
        </p:spPr>
        <p:txBody>
          <a:bodyPr/>
          <a:lstStyle>
            <a:lvl1pPr>
              <a:defRPr>
                <a:solidFill>
                  <a:schemeClr val="bg1"/>
                </a:solidFill>
              </a:defRPr>
            </a:lvl1pPr>
          </a:lstStyle>
          <a:p>
            <a:r>
              <a:rPr lang="fr-FR"/>
              <a:t>Modifiez le style du titre</a:t>
            </a:r>
          </a:p>
        </p:txBody>
      </p:sp>
    </p:spTree>
    <p:extLst>
      <p:ext uri="{BB962C8B-B14F-4D97-AF65-F5344CB8AC3E}">
        <p14:creationId xmlns:p14="http://schemas.microsoft.com/office/powerpoint/2010/main" val="734097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0912" y="2866927"/>
            <a:ext cx="6645424" cy="634082"/>
          </a:xfrm>
          <a:prstGeom prst="rect">
            <a:avLst/>
          </a:prstGeom>
        </p:spPr>
        <p:txBody>
          <a:bodyPr/>
          <a:lstStyle>
            <a:lvl1pPr>
              <a:defRPr>
                <a:solidFill>
                  <a:schemeClr val="bg1"/>
                </a:solidFill>
              </a:defRPr>
            </a:lvl1pPr>
          </a:lstStyle>
          <a:p>
            <a:r>
              <a:rPr lang="fr-FR"/>
              <a:t>Modifiez le style du titre</a:t>
            </a:r>
          </a:p>
        </p:txBody>
      </p:sp>
    </p:spTree>
    <p:extLst>
      <p:ext uri="{BB962C8B-B14F-4D97-AF65-F5344CB8AC3E}">
        <p14:creationId xmlns:p14="http://schemas.microsoft.com/office/powerpoint/2010/main" val="261969418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7504" y="44624"/>
            <a:ext cx="8208912" cy="692696"/>
          </a:xfrm>
        </p:spPr>
        <p:txBody>
          <a:bodyPr/>
          <a:lstStyle>
            <a:lvl1pPr algn="l">
              <a:defRPr sz="2400">
                <a:solidFill>
                  <a:schemeClr val="tx1">
                    <a:lumMod val="75000"/>
                    <a:lumOff val="25000"/>
                  </a:schemeClr>
                </a:solidFill>
              </a:defRPr>
            </a:lvl1pPr>
          </a:lstStyle>
          <a:p>
            <a:r>
              <a:rPr lang="fr-FR"/>
              <a:t>Modifiez le style du titre</a:t>
            </a:r>
          </a:p>
        </p:txBody>
      </p:sp>
      <p:sp>
        <p:nvSpPr>
          <p:cNvPr id="3" name="Espace réservé du contenu 2"/>
          <p:cNvSpPr>
            <a:spLocks noGrp="1"/>
          </p:cNvSpPr>
          <p:nvPr>
            <p:ph idx="1"/>
          </p:nvPr>
        </p:nvSpPr>
        <p:spPr>
          <a:xfrm>
            <a:off x="457200" y="980728"/>
            <a:ext cx="8229600" cy="5329237"/>
          </a:xfrm>
        </p:spPr>
        <p:txBody>
          <a:bodyPr/>
          <a:lstStyle>
            <a:lvl1pPr>
              <a:defRPr sz="2000" baseline="0">
                <a:solidFill>
                  <a:schemeClr val="tx1">
                    <a:lumMod val="75000"/>
                    <a:lumOff val="25000"/>
                  </a:schemeClr>
                </a:solidFill>
              </a:defRPr>
            </a:lvl1pPr>
            <a:lvl2pPr>
              <a:defRPr sz="1700" baseline="0">
                <a:solidFill>
                  <a:schemeClr val="tx1">
                    <a:lumMod val="75000"/>
                    <a:lumOff val="25000"/>
                  </a:schemeClr>
                </a:solidFill>
              </a:defRPr>
            </a:lvl2pPr>
            <a:lvl3pPr>
              <a:defRPr sz="1400" baseline="0">
                <a:solidFill>
                  <a:schemeClr val="tx1">
                    <a:lumMod val="75000"/>
                    <a:lumOff val="25000"/>
                  </a:schemeClr>
                </a:solidFill>
              </a:defRPr>
            </a:lvl3pPr>
            <a:lvl4pPr>
              <a:defRPr sz="1300" baseline="0">
                <a:solidFill>
                  <a:schemeClr val="tx1">
                    <a:lumMod val="75000"/>
                    <a:lumOff val="25000"/>
                  </a:schemeClr>
                </a:solidFill>
              </a:defRPr>
            </a:lvl4pPr>
            <a:lvl5pPr>
              <a:defRPr>
                <a:solidFill>
                  <a:schemeClr val="tx1">
                    <a:lumMod val="75000"/>
                    <a:lumOff val="25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694330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80" y="4406901"/>
            <a:ext cx="777168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880" y="2906713"/>
            <a:ext cx="777168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extLst>
      <p:ext uri="{BB962C8B-B14F-4D97-AF65-F5344CB8AC3E}">
        <p14:creationId xmlns:p14="http://schemas.microsoft.com/office/powerpoint/2010/main" val="38635851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12305762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Disposition personnalisée">
    <p:spTree>
      <p:nvGrpSpPr>
        <p:cNvPr id="1" name=""/>
        <p:cNvGrpSpPr/>
        <p:nvPr/>
      </p:nvGrpSpPr>
      <p:grpSpPr>
        <a:xfrm>
          <a:off x="0" y="0"/>
          <a:ext cx="0" cy="0"/>
          <a:chOff x="0" y="0"/>
          <a:chExt cx="0" cy="0"/>
        </a:xfrm>
      </p:grpSpPr>
      <p:sp>
        <p:nvSpPr>
          <p:cNvPr id="9" name="Titre 1"/>
          <p:cNvSpPr>
            <a:spLocks noGrp="1"/>
          </p:cNvSpPr>
          <p:nvPr>
            <p:ph type="title"/>
          </p:nvPr>
        </p:nvSpPr>
        <p:spPr>
          <a:xfrm>
            <a:off x="457200" y="274638"/>
            <a:ext cx="8229600" cy="706090"/>
          </a:xfrm>
          <a:prstGeom prst="rect">
            <a:avLst/>
          </a:prstGeom>
          <a:noFill/>
          <a:ln>
            <a:noFill/>
          </a:ln>
        </p:spPr>
        <p:txBody>
          <a:bodyPr/>
          <a:lstStyle>
            <a:lvl1pPr algn="l">
              <a:defRPr lang="fr-FR" sz="2000" b="1">
                <a:solidFill>
                  <a:srgbClr val="C00000"/>
                </a:solidFill>
                <a:latin typeface="+mn-lt"/>
                <a:ea typeface="+mn-ea"/>
                <a:cs typeface="Arial" pitchFamily="34" charset="0"/>
              </a:defRPr>
            </a:lvl1pPr>
          </a:lstStyle>
          <a:p>
            <a:pPr lvl="0"/>
            <a:r>
              <a:rPr lang="fr-FR"/>
              <a:t>Cliquez pour modifier le style du titre</a:t>
            </a:r>
          </a:p>
        </p:txBody>
      </p:sp>
      <p:sp>
        <p:nvSpPr>
          <p:cNvPr id="10" name="Espace réservé du contenu 2"/>
          <p:cNvSpPr>
            <a:spLocks noGrp="1"/>
          </p:cNvSpPr>
          <p:nvPr>
            <p:ph idx="1"/>
          </p:nvPr>
        </p:nvSpPr>
        <p:spPr>
          <a:xfrm>
            <a:off x="457200" y="1268760"/>
            <a:ext cx="8229600" cy="4857403"/>
          </a:xfrm>
          <a:prstGeom prst="rect">
            <a:avLst/>
          </a:prstGeom>
        </p:spPr>
        <p:txBody>
          <a:bodyPr/>
          <a:lstStyle>
            <a:lvl1pPr>
              <a:defRPr lang="fr-FR" sz="1800" smtClean="0">
                <a:solidFill>
                  <a:srgbClr val="4A452A"/>
                </a:solidFill>
              </a:defRPr>
            </a:lvl1pPr>
            <a:lvl2pPr>
              <a:defRPr lang="fr-FR" sz="1600" smtClean="0">
                <a:solidFill>
                  <a:srgbClr val="4A452A"/>
                </a:solidFill>
              </a:defRPr>
            </a:lvl2pPr>
            <a:lvl3pPr>
              <a:defRPr lang="fr-FR" sz="1400" smtClean="0">
                <a:solidFill>
                  <a:srgbClr val="4A452A"/>
                </a:solidFill>
              </a:defRPr>
            </a:lvl3pPr>
            <a:lvl4pPr>
              <a:defRPr lang="fr-FR" sz="1200" smtClean="0">
                <a:solidFill>
                  <a:srgbClr val="4A452A"/>
                </a:solidFill>
              </a:defRPr>
            </a:lvl4pPr>
            <a:lvl5pPr>
              <a:defRPr lang="fr-FR" sz="1200">
                <a:solidFill>
                  <a:srgbClr val="4A452A"/>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4421440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4"/>
            <a:ext cx="4572000" cy="685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hasCustomPrompt="1"/>
          </p:nvPr>
        </p:nvSpPr>
        <p:spPr>
          <a:xfrm>
            <a:off x="584203" y="767789"/>
            <a:ext cx="3331093"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4" name="Text Placeholder 9"/>
          <p:cNvSpPr>
            <a:spLocks noGrp="1"/>
          </p:cNvSpPr>
          <p:nvPr>
            <p:ph type="body" sz="quarter" idx="12" hasCustomPrompt="1"/>
          </p:nvPr>
        </p:nvSpPr>
        <p:spPr>
          <a:xfrm>
            <a:off x="593728" y="1278805"/>
            <a:ext cx="3331093"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690501"/>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4" grpId="0" build="p">
        <p:tmplLst>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80" y="4406901"/>
            <a:ext cx="777168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880" y="2906713"/>
            <a:ext cx="777168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extLst>
      <p:ext uri="{BB962C8B-B14F-4D97-AF65-F5344CB8AC3E}">
        <p14:creationId xmlns:p14="http://schemas.microsoft.com/office/powerpoint/2010/main" val="281824250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contenu">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680574"/>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Our Creative Force 2">
    <p:spTree>
      <p:nvGrpSpPr>
        <p:cNvPr id="1" name=""/>
        <p:cNvGrpSpPr/>
        <p:nvPr/>
      </p:nvGrpSpPr>
      <p:grpSpPr>
        <a:xfrm>
          <a:off x="0" y="0"/>
          <a:ext cx="0" cy="0"/>
          <a:chOff x="0" y="0"/>
          <a:chExt cx="0" cy="0"/>
        </a:xfrm>
      </p:grpSpPr>
      <p:sp>
        <p:nvSpPr>
          <p:cNvPr id="20" name="Picture Placeholder 3"/>
          <p:cNvSpPr>
            <a:spLocks noGrp="1"/>
          </p:cNvSpPr>
          <p:nvPr>
            <p:ph type="pic" sz="quarter" idx="12"/>
          </p:nvPr>
        </p:nvSpPr>
        <p:spPr>
          <a:xfrm>
            <a:off x="593725"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14" name="Text Placeholder 9"/>
          <p:cNvSpPr>
            <a:spLocks noGrp="1"/>
          </p:cNvSpPr>
          <p:nvPr>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15" name="Text Placeholder 9"/>
          <p:cNvSpPr>
            <a:spLocks noGrp="1"/>
          </p:cNvSpPr>
          <p:nvPr>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18" name="Straight Connector 17"/>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Picture Placeholder 3"/>
          <p:cNvSpPr>
            <a:spLocks noGrp="1"/>
          </p:cNvSpPr>
          <p:nvPr>
            <p:ph type="pic" sz="quarter" idx="13"/>
          </p:nvPr>
        </p:nvSpPr>
        <p:spPr>
          <a:xfrm>
            <a:off x="332884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6" name="Picture Placeholder 3"/>
          <p:cNvSpPr>
            <a:spLocks noGrp="1"/>
          </p:cNvSpPr>
          <p:nvPr>
            <p:ph type="pic" sz="quarter" idx="14"/>
          </p:nvPr>
        </p:nvSpPr>
        <p:spPr>
          <a:xfrm>
            <a:off x="606396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4231167230"/>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fade">
                                      <p:cBhvr>
                                        <p:cTn id="15"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LCD Portfolio Showcase">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979249" y="2549319"/>
            <a:ext cx="2706929" cy="217191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100560373"/>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iPhone Portfolio Showcase at Center">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3986216" y="2695579"/>
            <a:ext cx="1216819" cy="28892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3382181991"/>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iPad Portfolio Showcase at right">
    <p:spTree>
      <p:nvGrpSpPr>
        <p:cNvPr id="1" name=""/>
        <p:cNvGrpSpPr/>
        <p:nvPr/>
      </p:nvGrpSpPr>
      <p:grpSpPr>
        <a:xfrm>
          <a:off x="0" y="0"/>
          <a:ext cx="0" cy="0"/>
          <a:chOff x="0" y="0"/>
          <a:chExt cx="0" cy="0"/>
        </a:xfrm>
      </p:grpSpPr>
      <p:sp>
        <p:nvSpPr>
          <p:cNvPr id="15" name="Picture Placeholder 3"/>
          <p:cNvSpPr>
            <a:spLocks noGrp="1"/>
          </p:cNvSpPr>
          <p:nvPr>
            <p:ph type="pic" sz="quarter" idx="13"/>
          </p:nvPr>
        </p:nvSpPr>
        <p:spPr>
          <a:xfrm>
            <a:off x="6648050" y="2406203"/>
            <a:ext cx="1573825" cy="2800796"/>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4673016" y="3250145"/>
            <a:ext cx="2107406" cy="2109259"/>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2821306589"/>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ontenu 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327883"/>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par>
    </p:tn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7504" y="44624"/>
            <a:ext cx="8208912" cy="692696"/>
          </a:xfrm>
        </p:spPr>
        <p:txBody>
          <a:bodyPr/>
          <a:lstStyle>
            <a:lvl1pPr algn="l">
              <a:defRPr sz="2400">
                <a:solidFill>
                  <a:schemeClr val="tx1">
                    <a:lumMod val="75000"/>
                    <a:lumOff val="25000"/>
                  </a:schemeClr>
                </a:solidFill>
              </a:defRPr>
            </a:lvl1pPr>
          </a:lstStyle>
          <a:p>
            <a:r>
              <a:rPr lang="fr-FR"/>
              <a:t>Modifiez le style du titre</a:t>
            </a:r>
          </a:p>
        </p:txBody>
      </p:sp>
      <p:sp>
        <p:nvSpPr>
          <p:cNvPr id="3" name="Espace réservé du contenu 2"/>
          <p:cNvSpPr>
            <a:spLocks noGrp="1"/>
          </p:cNvSpPr>
          <p:nvPr>
            <p:ph idx="1"/>
          </p:nvPr>
        </p:nvSpPr>
        <p:spPr>
          <a:xfrm>
            <a:off x="457200" y="980728"/>
            <a:ext cx="8229600" cy="5329237"/>
          </a:xfrm>
        </p:spPr>
        <p:txBody>
          <a:bodyPr/>
          <a:lstStyle>
            <a:lvl1pPr>
              <a:defRPr sz="2000" baseline="0">
                <a:solidFill>
                  <a:schemeClr val="tx1">
                    <a:lumMod val="75000"/>
                    <a:lumOff val="25000"/>
                  </a:schemeClr>
                </a:solidFill>
              </a:defRPr>
            </a:lvl1pPr>
            <a:lvl2pPr>
              <a:defRPr sz="1700" baseline="0">
                <a:solidFill>
                  <a:schemeClr val="tx1">
                    <a:lumMod val="75000"/>
                    <a:lumOff val="25000"/>
                  </a:schemeClr>
                </a:solidFill>
              </a:defRPr>
            </a:lvl2pPr>
            <a:lvl3pPr>
              <a:defRPr sz="1400" baseline="0">
                <a:solidFill>
                  <a:schemeClr val="tx1">
                    <a:lumMod val="75000"/>
                    <a:lumOff val="25000"/>
                  </a:schemeClr>
                </a:solidFill>
              </a:defRPr>
            </a:lvl3pPr>
            <a:lvl4pPr>
              <a:defRPr sz="1300" baseline="0">
                <a:solidFill>
                  <a:schemeClr val="tx1">
                    <a:lumMod val="75000"/>
                    <a:lumOff val="25000"/>
                  </a:schemeClr>
                </a:solidFill>
              </a:defRPr>
            </a:lvl4pPr>
            <a:lvl5pPr>
              <a:defRPr>
                <a:solidFill>
                  <a:schemeClr val="tx1">
                    <a:lumMod val="75000"/>
                    <a:lumOff val="25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00120561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880" y="4406901"/>
            <a:ext cx="777168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880" y="2906713"/>
            <a:ext cx="777168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Tree>
    <p:extLst>
      <p:ext uri="{BB962C8B-B14F-4D97-AF65-F5344CB8AC3E}">
        <p14:creationId xmlns:p14="http://schemas.microsoft.com/office/powerpoint/2010/main" val="137410005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79428341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_Disposition personnalisée">
    <p:spTree>
      <p:nvGrpSpPr>
        <p:cNvPr id="1" name=""/>
        <p:cNvGrpSpPr/>
        <p:nvPr/>
      </p:nvGrpSpPr>
      <p:grpSpPr>
        <a:xfrm>
          <a:off x="0" y="0"/>
          <a:ext cx="0" cy="0"/>
          <a:chOff x="0" y="0"/>
          <a:chExt cx="0" cy="0"/>
        </a:xfrm>
      </p:grpSpPr>
      <p:sp>
        <p:nvSpPr>
          <p:cNvPr id="9" name="Titre 1"/>
          <p:cNvSpPr>
            <a:spLocks noGrp="1"/>
          </p:cNvSpPr>
          <p:nvPr>
            <p:ph type="title"/>
          </p:nvPr>
        </p:nvSpPr>
        <p:spPr>
          <a:xfrm>
            <a:off x="457200" y="274638"/>
            <a:ext cx="8229600" cy="706090"/>
          </a:xfrm>
          <a:prstGeom prst="rect">
            <a:avLst/>
          </a:prstGeom>
          <a:noFill/>
          <a:ln>
            <a:noFill/>
          </a:ln>
        </p:spPr>
        <p:txBody>
          <a:bodyPr/>
          <a:lstStyle>
            <a:lvl1pPr algn="l">
              <a:defRPr lang="fr-FR" sz="2000" b="1">
                <a:solidFill>
                  <a:srgbClr val="C00000"/>
                </a:solidFill>
                <a:latin typeface="+mn-lt"/>
                <a:ea typeface="+mn-ea"/>
                <a:cs typeface="Arial" pitchFamily="34" charset="0"/>
              </a:defRPr>
            </a:lvl1pPr>
          </a:lstStyle>
          <a:p>
            <a:pPr lvl="0"/>
            <a:r>
              <a:rPr lang="fr-FR"/>
              <a:t>Cliquez pour modifier le style du titre</a:t>
            </a:r>
          </a:p>
        </p:txBody>
      </p:sp>
      <p:sp>
        <p:nvSpPr>
          <p:cNvPr id="10" name="Espace réservé du contenu 2"/>
          <p:cNvSpPr>
            <a:spLocks noGrp="1"/>
          </p:cNvSpPr>
          <p:nvPr>
            <p:ph idx="1"/>
          </p:nvPr>
        </p:nvSpPr>
        <p:spPr>
          <a:xfrm>
            <a:off x="457200" y="1268760"/>
            <a:ext cx="8229600" cy="4857403"/>
          </a:xfrm>
          <a:prstGeom prst="rect">
            <a:avLst/>
          </a:prstGeom>
        </p:spPr>
        <p:txBody>
          <a:bodyPr/>
          <a:lstStyle>
            <a:lvl1pPr>
              <a:defRPr lang="fr-FR" sz="1800" smtClean="0">
                <a:solidFill>
                  <a:srgbClr val="4A452A"/>
                </a:solidFill>
              </a:defRPr>
            </a:lvl1pPr>
            <a:lvl2pPr>
              <a:defRPr lang="fr-FR" sz="1600" smtClean="0">
                <a:solidFill>
                  <a:srgbClr val="4A452A"/>
                </a:solidFill>
              </a:defRPr>
            </a:lvl2pPr>
            <a:lvl3pPr>
              <a:defRPr lang="fr-FR" sz="1400" smtClean="0">
                <a:solidFill>
                  <a:srgbClr val="4A452A"/>
                </a:solidFill>
              </a:defRPr>
            </a:lvl3pPr>
            <a:lvl4pPr>
              <a:defRPr lang="fr-FR" sz="1200" smtClean="0">
                <a:solidFill>
                  <a:srgbClr val="4A452A"/>
                </a:solidFill>
              </a:defRPr>
            </a:lvl4pPr>
            <a:lvl5pPr>
              <a:defRPr lang="fr-FR" sz="1200">
                <a:solidFill>
                  <a:srgbClr val="4A452A"/>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21317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42819141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4"/>
            <a:ext cx="4572000" cy="685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hasCustomPrompt="1"/>
          </p:nvPr>
        </p:nvSpPr>
        <p:spPr>
          <a:xfrm>
            <a:off x="584203" y="767789"/>
            <a:ext cx="3331093"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4" name="Text Placeholder 9"/>
          <p:cNvSpPr>
            <a:spLocks noGrp="1"/>
          </p:cNvSpPr>
          <p:nvPr>
            <p:ph type="body" sz="quarter" idx="12" hasCustomPrompt="1"/>
          </p:nvPr>
        </p:nvSpPr>
        <p:spPr>
          <a:xfrm>
            <a:off x="593728" y="1278805"/>
            <a:ext cx="3331093"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987330"/>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4" grpId="0" build="p">
        <p:tmplLst>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contenu">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4320892"/>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Our Creative Force 2">
    <p:spTree>
      <p:nvGrpSpPr>
        <p:cNvPr id="1" name=""/>
        <p:cNvGrpSpPr/>
        <p:nvPr/>
      </p:nvGrpSpPr>
      <p:grpSpPr>
        <a:xfrm>
          <a:off x="0" y="0"/>
          <a:ext cx="0" cy="0"/>
          <a:chOff x="0" y="0"/>
          <a:chExt cx="0" cy="0"/>
        </a:xfrm>
      </p:grpSpPr>
      <p:sp>
        <p:nvSpPr>
          <p:cNvPr id="20" name="Picture Placeholder 3"/>
          <p:cNvSpPr>
            <a:spLocks noGrp="1"/>
          </p:cNvSpPr>
          <p:nvPr>
            <p:ph type="pic" sz="quarter" idx="12"/>
          </p:nvPr>
        </p:nvSpPr>
        <p:spPr>
          <a:xfrm>
            <a:off x="593725"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14" name="Text Placeholder 9"/>
          <p:cNvSpPr>
            <a:spLocks noGrp="1"/>
          </p:cNvSpPr>
          <p:nvPr>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15" name="Text Placeholder 9"/>
          <p:cNvSpPr>
            <a:spLocks noGrp="1"/>
          </p:cNvSpPr>
          <p:nvPr>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18" name="Straight Connector 17"/>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Picture Placeholder 3"/>
          <p:cNvSpPr>
            <a:spLocks noGrp="1"/>
          </p:cNvSpPr>
          <p:nvPr>
            <p:ph type="pic" sz="quarter" idx="13"/>
          </p:nvPr>
        </p:nvSpPr>
        <p:spPr>
          <a:xfrm>
            <a:off x="332884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
        <p:nvSpPr>
          <p:cNvPr id="26" name="Picture Placeholder 3"/>
          <p:cNvSpPr>
            <a:spLocks noGrp="1"/>
          </p:cNvSpPr>
          <p:nvPr>
            <p:ph type="pic" sz="quarter" idx="14"/>
          </p:nvPr>
        </p:nvSpPr>
        <p:spPr>
          <a:xfrm>
            <a:off x="6063964" y="2057400"/>
            <a:ext cx="2483136" cy="2656840"/>
          </a:xfrm>
          <a:prstGeom prst="rect">
            <a:avLst/>
          </a:prstGeom>
          <a:ln w="6350">
            <a:noFill/>
          </a:ln>
        </p:spPr>
        <p:txBody>
          <a:bodyPr/>
          <a:lstStyle>
            <a:lvl1pPr>
              <a:defRPr sz="10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570208806"/>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fade">
                                      <p:cBhvr>
                                        <p:cTn id="15"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tmplLst>
          <p:tmpl lvl="1">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LCD Portfolio Showcase">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979249" y="2549319"/>
            <a:ext cx="2706929" cy="217191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423769566"/>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iPhone Portfolio Showcase at Center">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3986216" y="2695579"/>
            <a:ext cx="1216819" cy="28892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4174030733"/>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iPad Portfolio Showcase at right">
    <p:spTree>
      <p:nvGrpSpPr>
        <p:cNvPr id="1" name=""/>
        <p:cNvGrpSpPr/>
        <p:nvPr/>
      </p:nvGrpSpPr>
      <p:grpSpPr>
        <a:xfrm>
          <a:off x="0" y="0"/>
          <a:ext cx="0" cy="0"/>
          <a:chOff x="0" y="0"/>
          <a:chExt cx="0" cy="0"/>
        </a:xfrm>
      </p:grpSpPr>
      <p:sp>
        <p:nvSpPr>
          <p:cNvPr id="15" name="Picture Placeholder 3"/>
          <p:cNvSpPr>
            <a:spLocks noGrp="1"/>
          </p:cNvSpPr>
          <p:nvPr>
            <p:ph type="pic" sz="quarter" idx="13"/>
          </p:nvPr>
        </p:nvSpPr>
        <p:spPr>
          <a:xfrm>
            <a:off x="6648050" y="2406203"/>
            <a:ext cx="1573825" cy="2800796"/>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4673016" y="3250145"/>
            <a:ext cx="2107406" cy="2109259"/>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1541087396"/>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ontenu 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096906"/>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par>
    </p:tn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50912" y="2866927"/>
            <a:ext cx="6645424" cy="634082"/>
          </a:xfrm>
          <a:prstGeom prst="rect">
            <a:avLst/>
          </a:prstGeom>
        </p:spPr>
        <p:txBody>
          <a:bodyPr/>
          <a:lstStyle>
            <a:lvl1pPr>
              <a:defRPr>
                <a:solidFill>
                  <a:schemeClr val="bg1"/>
                </a:solidFill>
              </a:defRPr>
            </a:lvl1pPr>
          </a:lstStyle>
          <a:p>
            <a:r>
              <a:rPr lang="fr-FR"/>
              <a:t>Modifiez le style du titre</a:t>
            </a:r>
          </a:p>
        </p:txBody>
      </p:sp>
    </p:spTree>
    <p:extLst>
      <p:ext uri="{BB962C8B-B14F-4D97-AF65-F5344CB8AC3E}">
        <p14:creationId xmlns:p14="http://schemas.microsoft.com/office/powerpoint/2010/main" val="7049443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Disposition personnalisée">
    <p:spTree>
      <p:nvGrpSpPr>
        <p:cNvPr id="1" name=""/>
        <p:cNvGrpSpPr/>
        <p:nvPr/>
      </p:nvGrpSpPr>
      <p:grpSpPr>
        <a:xfrm>
          <a:off x="0" y="0"/>
          <a:ext cx="0" cy="0"/>
          <a:chOff x="0" y="0"/>
          <a:chExt cx="0" cy="0"/>
        </a:xfrm>
      </p:grpSpPr>
      <p:sp>
        <p:nvSpPr>
          <p:cNvPr id="9" name="Titre 1"/>
          <p:cNvSpPr>
            <a:spLocks noGrp="1"/>
          </p:cNvSpPr>
          <p:nvPr>
            <p:ph type="title"/>
          </p:nvPr>
        </p:nvSpPr>
        <p:spPr>
          <a:xfrm>
            <a:off x="457200" y="274638"/>
            <a:ext cx="8229600" cy="706090"/>
          </a:xfrm>
          <a:prstGeom prst="rect">
            <a:avLst/>
          </a:prstGeom>
          <a:noFill/>
          <a:ln>
            <a:noFill/>
          </a:ln>
        </p:spPr>
        <p:txBody>
          <a:bodyPr/>
          <a:lstStyle>
            <a:lvl1pPr algn="l">
              <a:defRPr lang="fr-FR" sz="2000" b="1">
                <a:solidFill>
                  <a:srgbClr val="C00000"/>
                </a:solidFill>
                <a:latin typeface="+mn-lt"/>
                <a:ea typeface="+mn-ea"/>
                <a:cs typeface="Arial" pitchFamily="34" charset="0"/>
              </a:defRPr>
            </a:lvl1pPr>
          </a:lstStyle>
          <a:p>
            <a:pPr lvl="0"/>
            <a:r>
              <a:rPr lang="fr-FR"/>
              <a:t>Cliquez pour modifier le style du titre</a:t>
            </a:r>
          </a:p>
        </p:txBody>
      </p:sp>
      <p:sp>
        <p:nvSpPr>
          <p:cNvPr id="10" name="Espace réservé du contenu 2"/>
          <p:cNvSpPr>
            <a:spLocks noGrp="1"/>
          </p:cNvSpPr>
          <p:nvPr>
            <p:ph idx="1"/>
          </p:nvPr>
        </p:nvSpPr>
        <p:spPr>
          <a:xfrm>
            <a:off x="457200" y="1268760"/>
            <a:ext cx="8229600" cy="4857403"/>
          </a:xfrm>
          <a:prstGeom prst="rect">
            <a:avLst/>
          </a:prstGeom>
        </p:spPr>
        <p:txBody>
          <a:bodyPr/>
          <a:lstStyle>
            <a:lvl1pPr>
              <a:defRPr lang="fr-FR" sz="1800" smtClean="0">
                <a:solidFill>
                  <a:srgbClr val="4A452A"/>
                </a:solidFill>
              </a:defRPr>
            </a:lvl1pPr>
            <a:lvl2pPr>
              <a:defRPr lang="fr-FR" sz="1600" smtClean="0">
                <a:solidFill>
                  <a:srgbClr val="4A452A"/>
                </a:solidFill>
              </a:defRPr>
            </a:lvl2pPr>
            <a:lvl3pPr>
              <a:defRPr lang="fr-FR" sz="1400" smtClean="0">
                <a:solidFill>
                  <a:srgbClr val="4A452A"/>
                </a:solidFill>
              </a:defRPr>
            </a:lvl3pPr>
            <a:lvl4pPr>
              <a:defRPr lang="fr-FR" sz="1200" smtClean="0">
                <a:solidFill>
                  <a:srgbClr val="4A452A"/>
                </a:solidFill>
              </a:defRPr>
            </a:lvl4pPr>
            <a:lvl5pPr>
              <a:defRPr lang="fr-FR" sz="1200">
                <a:solidFill>
                  <a:srgbClr val="4A452A"/>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6150744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4"/>
            <a:ext cx="4572000" cy="68579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
        <p:nvSpPr>
          <p:cNvPr id="3" name="Text Placeholder 9"/>
          <p:cNvSpPr>
            <a:spLocks noGrp="1"/>
          </p:cNvSpPr>
          <p:nvPr>
            <p:ph type="body" sz="quarter" idx="11" hasCustomPrompt="1"/>
          </p:nvPr>
        </p:nvSpPr>
        <p:spPr>
          <a:xfrm>
            <a:off x="584203" y="767789"/>
            <a:ext cx="3331093"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4" name="Text Placeholder 9"/>
          <p:cNvSpPr>
            <a:spLocks noGrp="1"/>
          </p:cNvSpPr>
          <p:nvPr>
            <p:ph type="body" sz="quarter" idx="12" hasCustomPrompt="1"/>
          </p:nvPr>
        </p:nvSpPr>
        <p:spPr>
          <a:xfrm>
            <a:off x="593728" y="1278805"/>
            <a:ext cx="3331093"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0409340"/>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P spid="4" grpId="0" build="p">
        <p:tmplLst>
          <p:tmpl lvl="1">
            <p:tnLst>
              <p:par>
                <p:cTn presetID="10" presetClass="entr" presetSubtype="0" fill="hold" nodeType="after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contenu">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393214"/>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userDrawn="1">
          <p15:clr>
            <a:srgbClr val="FBAE40"/>
          </p15:clr>
        </p15:guide>
        <p15:guide id="2" pos="5384" userDrawn="1">
          <p15:clr>
            <a:srgbClr val="FBAE40"/>
          </p15:clr>
        </p15:guide>
        <p15:guide id="3" pos="374" userDrawn="1">
          <p15:clr>
            <a:srgbClr val="FBAE40"/>
          </p15:clr>
        </p15:guide>
        <p15:guide id="4" orient="horz" pos="306" userDrawn="1">
          <p15:clr>
            <a:srgbClr val="FBAE40"/>
          </p15:clr>
        </p15:guide>
        <p15:guide id="5" orient="horz" pos="97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LCD Portfolio Showcase">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979249" y="2549319"/>
            <a:ext cx="2706929" cy="217191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2610523208"/>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iPhone Portfolio Showcase at Center">
    <p:spTree>
      <p:nvGrpSpPr>
        <p:cNvPr id="1" name=""/>
        <p:cNvGrpSpPr/>
        <p:nvPr/>
      </p:nvGrpSpPr>
      <p:grpSpPr>
        <a:xfrm>
          <a:off x="0" y="0"/>
          <a:ext cx="0" cy="0"/>
          <a:chOff x="0" y="0"/>
          <a:chExt cx="0" cy="0"/>
        </a:xfrm>
      </p:grpSpPr>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err="1"/>
              <a:t>Titre</a:t>
            </a:r>
            <a:r>
              <a:rPr lang="en-US"/>
              <a:t>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3986216" y="2695579"/>
            <a:ext cx="1216819" cy="2889251"/>
          </a:xfrm>
          <a:prstGeom prst="rect">
            <a:avLst/>
          </a:prstGeom>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808888947"/>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iPad Portfolio Showcase at right">
    <p:spTree>
      <p:nvGrpSpPr>
        <p:cNvPr id="1" name=""/>
        <p:cNvGrpSpPr/>
        <p:nvPr/>
      </p:nvGrpSpPr>
      <p:grpSpPr>
        <a:xfrm>
          <a:off x="0" y="0"/>
          <a:ext cx="0" cy="0"/>
          <a:chOff x="0" y="0"/>
          <a:chExt cx="0" cy="0"/>
        </a:xfrm>
      </p:grpSpPr>
      <p:sp>
        <p:nvSpPr>
          <p:cNvPr id="15" name="Picture Placeholder 3"/>
          <p:cNvSpPr>
            <a:spLocks noGrp="1"/>
          </p:cNvSpPr>
          <p:nvPr>
            <p:ph type="pic" sz="quarter" idx="13"/>
          </p:nvPr>
        </p:nvSpPr>
        <p:spPr>
          <a:xfrm>
            <a:off x="6648050" y="2406203"/>
            <a:ext cx="1573825" cy="2800796"/>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
        <p:nvSpPr>
          <p:cNvPr id="10" name="Text Placeholder 9"/>
          <p:cNvSpPr>
            <a:spLocks noGrp="1"/>
          </p:cNvSpPr>
          <p:nvPr userDrawn="1">
            <p:ph type="body" sz="quarter" idx="10" hasCustomPrompt="1"/>
          </p:nvPr>
        </p:nvSpPr>
        <p:spPr>
          <a:xfrm>
            <a:off x="584204" y="767789"/>
            <a:ext cx="7953374" cy="511013"/>
          </a:xfrm>
          <a:prstGeom prst="rect">
            <a:avLst/>
          </a:prstGeom>
        </p:spPr>
        <p:txBody>
          <a:bodyPr lIns="0" tIns="0" rIns="0" bIns="0"/>
          <a:lstStyle>
            <a:lvl1pPr marL="0" indent="0" algn="l">
              <a:lnSpc>
                <a:spcPct val="100000"/>
              </a:lnSpc>
              <a:spcBef>
                <a:spcPts val="0"/>
              </a:spcBef>
              <a:buNone/>
              <a:defRPr sz="2200" b="0" cap="all" spc="50" baseline="0">
                <a:solidFill>
                  <a:schemeClr val="accent1"/>
                </a:solidFill>
                <a:latin typeface="Lato Black" panose="020F0A02020204030203" pitchFamily="34" charset="0"/>
                <a:ea typeface="Roboto" panose="02000000000000000000" pitchFamily="2" charset="0"/>
                <a:cs typeface="Open Sans" panose="020B0606030504020204" pitchFamily="34" charset="0"/>
              </a:defRPr>
            </a:lvl1pPr>
          </a:lstStyle>
          <a:p>
            <a:pPr lvl="0"/>
            <a:r>
              <a:rPr lang="en-US"/>
              <a:t>TITRE </a:t>
            </a:r>
          </a:p>
        </p:txBody>
      </p:sp>
      <p:sp>
        <p:nvSpPr>
          <p:cNvPr id="3" name="Text Placeholder 9"/>
          <p:cNvSpPr>
            <a:spLocks noGrp="1"/>
          </p:cNvSpPr>
          <p:nvPr userDrawn="1">
            <p:ph type="body" sz="quarter" idx="11" hasCustomPrompt="1"/>
          </p:nvPr>
        </p:nvSpPr>
        <p:spPr>
          <a:xfrm>
            <a:off x="593725" y="1278805"/>
            <a:ext cx="7953374" cy="188459"/>
          </a:xfrm>
          <a:prstGeom prst="rect">
            <a:avLst/>
          </a:prstGeom>
        </p:spPr>
        <p:txBody>
          <a:bodyPr lIns="0" tIns="0" rIns="0" bIns="0"/>
          <a:lstStyle>
            <a:lvl1pPr marL="0" indent="0" algn="l">
              <a:lnSpc>
                <a:spcPts val="1200"/>
              </a:lnSpc>
              <a:spcBef>
                <a:spcPts val="0"/>
              </a:spcBef>
              <a:buNone/>
              <a:defRPr sz="1400" b="0" cap="none" spc="0" baseline="0">
                <a:solidFill>
                  <a:schemeClr val="accent4"/>
                </a:solidFill>
                <a:latin typeface="Lato" panose="020F0502020204030203" pitchFamily="34" charset="0"/>
                <a:ea typeface="Roboto" panose="02000000000000000000" pitchFamily="2" charset="0"/>
                <a:cs typeface="Open Sans" panose="020B0606030504020204" pitchFamily="34" charset="0"/>
              </a:defRPr>
            </a:lvl1pPr>
          </a:lstStyle>
          <a:p>
            <a:pPr lvl="0"/>
            <a:r>
              <a:rPr lang="en-US"/>
              <a:t>Sous </a:t>
            </a:r>
            <a:r>
              <a:rPr lang="en-US" err="1"/>
              <a:t>titre</a:t>
            </a:r>
            <a:r>
              <a:rPr lang="en-US"/>
              <a:t> </a:t>
            </a:r>
          </a:p>
        </p:txBody>
      </p:sp>
      <p:cxnSp>
        <p:nvCxnSpPr>
          <p:cNvPr id="5" name="Straight Connector 4"/>
          <p:cNvCxnSpPr/>
          <p:nvPr userDrawn="1"/>
        </p:nvCxnSpPr>
        <p:spPr>
          <a:xfrm>
            <a:off x="593725" y="656089"/>
            <a:ext cx="914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Picture Placeholder 3"/>
          <p:cNvSpPr>
            <a:spLocks noGrp="1"/>
          </p:cNvSpPr>
          <p:nvPr userDrawn="1">
            <p:ph type="pic" sz="quarter" idx="12"/>
          </p:nvPr>
        </p:nvSpPr>
        <p:spPr>
          <a:xfrm>
            <a:off x="4673016" y="3250145"/>
            <a:ext cx="2107406" cy="2109259"/>
          </a:xfrm>
          <a:prstGeom prst="rect">
            <a:avLst/>
          </a:prstGeom>
          <a:noFill/>
        </p:spPr>
        <p:txBody>
          <a:bodyPr/>
          <a:lstStyle>
            <a:lvl1pPr>
              <a:defRPr sz="1200">
                <a:solidFill>
                  <a:schemeClr val="accent4"/>
                </a:solidFill>
                <a:latin typeface="Lato" panose="020F0502020204030203" pitchFamily="34" charset="0"/>
              </a:defRPr>
            </a:lvl1pPr>
          </a:lstStyle>
          <a:p>
            <a:endParaRPr lang="en-US"/>
          </a:p>
        </p:txBody>
      </p:sp>
    </p:spTree>
    <p:extLst>
      <p:ext uri="{BB962C8B-B14F-4D97-AF65-F5344CB8AC3E}">
        <p14:creationId xmlns:p14="http://schemas.microsoft.com/office/powerpoint/2010/main" val="2071957940"/>
      </p:ext>
    </p:extLst>
  </p:cSld>
  <p:clrMapOvr>
    <a:masterClrMapping/>
  </p:clrMapOvr>
  <mc:AlternateContent xmlns:mc="http://schemas.openxmlformats.org/markup-compatibility/2006" xmlns:p14="http://schemas.microsoft.com/office/powerpoint/2010/main">
    <mc:Choice Requires="p14">
      <p:transition spd="slow" p14:dur="59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extLst>
    <p:ext uri="{DCECCB84-F9BA-43D5-87BE-67443E8EF086}">
      <p15:sldGuideLst xmlns:p15="http://schemas.microsoft.com/office/powerpoint/2012/main">
        <p15:guide id="1" orient="horz" pos="2700">
          <p15:clr>
            <a:srgbClr val="FBAE40"/>
          </p15:clr>
        </p15:guide>
        <p15:guide id="2" pos="5384">
          <p15:clr>
            <a:srgbClr val="FBAE40"/>
          </p15:clr>
        </p15:guide>
        <p15:guide id="3" pos="374">
          <p15:clr>
            <a:srgbClr val="FBAE40"/>
          </p15:clr>
        </p15:guide>
        <p15:guide id="4" orient="horz" pos="306">
          <p15:clr>
            <a:srgbClr val="FBAE40"/>
          </p15:clr>
        </p15:guide>
        <p15:guide id="5" orient="horz" pos="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14.xml"/><Relationship Id="rId5" Type="http://schemas.openxmlformats.org/officeDocument/2006/relationships/image" Target="../media/image3.png"/><Relationship Id="rId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3.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3.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2.jpe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8.xml"/><Relationship Id="rId1" Type="http://schemas.openxmlformats.org/officeDocument/2006/relationships/slideLayout" Target="../slideLayouts/slideLayout37.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2238" y="0"/>
            <a:ext cx="8194675"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 pour modifier le style du titre sur deux lignes avec un mot-clé</a:t>
            </a:r>
          </a:p>
        </p:txBody>
      </p:sp>
      <p:sp>
        <p:nvSpPr>
          <p:cNvPr id="1027" name="Rectangle 3"/>
          <p:cNvSpPr>
            <a:spLocks noGrp="1" noChangeArrowheads="1"/>
          </p:cNvSpPr>
          <p:nvPr>
            <p:ph type="body" idx="1"/>
          </p:nvPr>
        </p:nvSpPr>
        <p:spPr bwMode="auto">
          <a:xfrm>
            <a:off x="457200" y="1052513"/>
            <a:ext cx="8229600" cy="532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p:txBody>
      </p:sp>
      <p:sp>
        <p:nvSpPr>
          <p:cNvPr id="2"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31" name="Text Box 13"/>
          <p:cNvSpPr txBox="1">
            <a:spLocks noChangeArrowheads="1"/>
          </p:cNvSpPr>
          <p:nvPr/>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sp>
        <p:nvSpPr>
          <p:cNvPr id="1030" name="Line 11"/>
          <p:cNvSpPr>
            <a:spLocks noChangeShapeType="1"/>
          </p:cNvSpPr>
          <p:nvPr/>
        </p:nvSpPr>
        <p:spPr bwMode="auto">
          <a:xfrm>
            <a:off x="107950" y="836613"/>
            <a:ext cx="8575675" cy="0"/>
          </a:xfrm>
          <a:prstGeom prst="line">
            <a:avLst/>
          </a:prstGeom>
          <a:noFill/>
          <a:ln w="2540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3"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pic>
        <p:nvPicPr>
          <p:cNvPr id="9" name="Picture 6" descr="Le Drenche"/>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mage illustrative de l’article Ouest-France"/>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5" r:id="rId5"/>
    <p:sldLayoutId id="2147483676" r:id="rId6"/>
    <p:sldLayoutId id="2147483678" r:id="rId7"/>
    <p:sldLayoutId id="2147483679" r:id="rId8"/>
    <p:sldLayoutId id="2147483680" r:id="rId9"/>
    <p:sldLayoutId id="2147483681"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400" b="1">
          <a:solidFill>
            <a:srgbClr val="404040"/>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4"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7" name="Rectangle 6"/>
          <p:cNvSpPr/>
          <p:nvPr userDrawn="1"/>
        </p:nvSpPr>
        <p:spPr>
          <a:xfrm>
            <a:off x="0" y="1606551"/>
            <a:ext cx="4572000" cy="3644900"/>
          </a:xfrm>
          <a:prstGeom prst="rect">
            <a:avLst/>
          </a:prstGeom>
          <a:solidFill>
            <a:srgbClr val="32485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4649" fontAlgn="auto">
              <a:spcBef>
                <a:spcPts val="0"/>
              </a:spcBef>
              <a:spcAft>
                <a:spcPts val="0"/>
              </a:spcAft>
            </a:pPr>
            <a:endParaRPr lang="en-US" sz="1584">
              <a:solidFill>
                <a:prstClr val="white"/>
              </a:solidFill>
            </a:endParaRPr>
          </a:p>
        </p:txBody>
      </p:sp>
      <p:cxnSp>
        <p:nvCxnSpPr>
          <p:cNvPr id="8" name="Straight Connector 18"/>
          <p:cNvCxnSpPr/>
          <p:nvPr userDrawn="1"/>
        </p:nvCxnSpPr>
        <p:spPr>
          <a:xfrm>
            <a:off x="594363" y="263239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defRPr sz="24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4"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solidFill>
                <a:srgbClr val="000000"/>
              </a:solidFill>
            </a:endParaRPr>
          </a:p>
        </p:txBody>
      </p:sp>
      <p:sp>
        <p:nvSpPr>
          <p:cNvPr id="7" name="Rectangle 6"/>
          <p:cNvSpPr/>
          <p:nvPr userDrawn="1"/>
        </p:nvSpPr>
        <p:spPr>
          <a:xfrm>
            <a:off x="0" y="1606551"/>
            <a:ext cx="4572000" cy="3644900"/>
          </a:xfrm>
          <a:prstGeom prst="rect">
            <a:avLst/>
          </a:prstGeom>
          <a:solidFill>
            <a:srgbClr val="32485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4649" fontAlgn="auto">
              <a:spcBef>
                <a:spcPts val="0"/>
              </a:spcBef>
              <a:spcAft>
                <a:spcPts val="0"/>
              </a:spcAft>
            </a:pPr>
            <a:endParaRPr lang="en-US" sz="1584">
              <a:solidFill>
                <a:prstClr val="white"/>
              </a:solidFill>
            </a:endParaRPr>
          </a:p>
        </p:txBody>
      </p:sp>
      <p:cxnSp>
        <p:nvCxnSpPr>
          <p:cNvPr id="8" name="Straight Connector 18"/>
          <p:cNvCxnSpPr/>
          <p:nvPr userDrawn="1"/>
        </p:nvCxnSpPr>
        <p:spPr>
          <a:xfrm>
            <a:off x="594363" y="263239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61045"/>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defRPr sz="24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4"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solidFill>
                <a:srgbClr val="000000"/>
              </a:solidFill>
            </a:endParaRPr>
          </a:p>
        </p:txBody>
      </p:sp>
      <p:sp>
        <p:nvSpPr>
          <p:cNvPr id="7" name="Rectangle 6"/>
          <p:cNvSpPr/>
          <p:nvPr userDrawn="1"/>
        </p:nvSpPr>
        <p:spPr>
          <a:xfrm>
            <a:off x="0" y="1606551"/>
            <a:ext cx="4572000" cy="3644900"/>
          </a:xfrm>
          <a:prstGeom prst="rect">
            <a:avLst/>
          </a:prstGeom>
          <a:solidFill>
            <a:srgbClr val="32485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4649" fontAlgn="auto">
              <a:spcBef>
                <a:spcPts val="0"/>
              </a:spcBef>
              <a:spcAft>
                <a:spcPts val="0"/>
              </a:spcAft>
            </a:pPr>
            <a:endParaRPr lang="en-US" sz="1584">
              <a:solidFill>
                <a:prstClr val="white"/>
              </a:solidFill>
            </a:endParaRPr>
          </a:p>
        </p:txBody>
      </p:sp>
      <p:cxnSp>
        <p:nvCxnSpPr>
          <p:cNvPr id="8" name="Straight Connector 18"/>
          <p:cNvCxnSpPr/>
          <p:nvPr userDrawn="1"/>
        </p:nvCxnSpPr>
        <p:spPr>
          <a:xfrm>
            <a:off x="594363" y="263239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6713486"/>
      </p:ext>
    </p:extLst>
  </p:cSld>
  <p:clrMap bg1="lt1" tx1="dk1" bg2="lt2" tx2="dk2" accent1="accent1" accent2="accent2" accent3="accent3" accent4="accent4" accent5="accent5" accent6="accent6" hlink="hlink" folHlink="folHlink"/>
  <p:sldLayoutIdLst>
    <p:sldLayoutId id="2147483685"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defRPr sz="24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4"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7" name="Rectangle 6"/>
          <p:cNvSpPr/>
          <p:nvPr userDrawn="1"/>
        </p:nvSpPr>
        <p:spPr>
          <a:xfrm>
            <a:off x="0" y="1606551"/>
            <a:ext cx="4572000" cy="3644900"/>
          </a:xfrm>
          <a:prstGeom prst="rect">
            <a:avLst/>
          </a:prstGeom>
          <a:solidFill>
            <a:srgbClr val="32485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4649" fontAlgn="auto">
              <a:spcBef>
                <a:spcPts val="0"/>
              </a:spcBef>
              <a:spcAft>
                <a:spcPts val="0"/>
              </a:spcAft>
            </a:pPr>
            <a:endParaRPr lang="en-US" sz="1584">
              <a:solidFill>
                <a:prstClr val="white"/>
              </a:solidFill>
            </a:endParaRPr>
          </a:p>
        </p:txBody>
      </p:sp>
      <p:cxnSp>
        <p:nvCxnSpPr>
          <p:cNvPr id="8" name="Straight Connector 18"/>
          <p:cNvCxnSpPr/>
          <p:nvPr userDrawn="1"/>
        </p:nvCxnSpPr>
        <p:spPr>
          <a:xfrm>
            <a:off x="594363" y="2632394"/>
            <a:ext cx="914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7471435"/>
      </p:ext>
    </p:extLst>
  </p:cSld>
  <p:clrMap bg1="lt1" tx1="dk1" bg2="lt2" tx2="dk2" accent1="accent1" accent2="accent2" accent3="accent3" accent4="accent4" accent5="accent5" accent6="accent6" hlink="hlink" folHlink="folHlink"/>
  <p:sldLayoutIdLst>
    <p:sldLayoutId id="2147483687"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defRPr sz="24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2238" y="0"/>
            <a:ext cx="8194675"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 pour modifier le style du titre sur deux lignes avec un mot-clé</a:t>
            </a:r>
          </a:p>
        </p:txBody>
      </p:sp>
      <p:sp>
        <p:nvSpPr>
          <p:cNvPr id="1027" name="Rectangle 3"/>
          <p:cNvSpPr>
            <a:spLocks noGrp="1" noChangeArrowheads="1"/>
          </p:cNvSpPr>
          <p:nvPr>
            <p:ph type="body" idx="1"/>
          </p:nvPr>
        </p:nvSpPr>
        <p:spPr bwMode="auto">
          <a:xfrm>
            <a:off x="457200" y="1052513"/>
            <a:ext cx="8229600" cy="532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p:txBody>
      </p:sp>
      <p:sp>
        <p:nvSpPr>
          <p:cNvPr id="1030" name="Line 11"/>
          <p:cNvSpPr>
            <a:spLocks noChangeShapeType="1"/>
          </p:cNvSpPr>
          <p:nvPr/>
        </p:nvSpPr>
        <p:spPr bwMode="auto">
          <a:xfrm>
            <a:off x="107950" y="836613"/>
            <a:ext cx="8575675" cy="0"/>
          </a:xfrm>
          <a:prstGeom prst="line">
            <a:avLst/>
          </a:prstGeom>
          <a:noFill/>
          <a:ln w="2540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3"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
        <p:nvSpPr>
          <p:cNvPr id="9"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7078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400" b="1">
          <a:solidFill>
            <a:srgbClr val="404040"/>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2238" y="0"/>
            <a:ext cx="8194675"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 pour modifier le style du titre sur deux lignes avec un mot-clé</a:t>
            </a:r>
          </a:p>
        </p:txBody>
      </p:sp>
      <p:sp>
        <p:nvSpPr>
          <p:cNvPr id="1027" name="Rectangle 3"/>
          <p:cNvSpPr>
            <a:spLocks noGrp="1" noChangeArrowheads="1"/>
          </p:cNvSpPr>
          <p:nvPr>
            <p:ph type="body" idx="1"/>
          </p:nvPr>
        </p:nvSpPr>
        <p:spPr bwMode="auto">
          <a:xfrm>
            <a:off x="457200" y="1052513"/>
            <a:ext cx="8229600" cy="532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p:txBody>
      </p:sp>
      <p:sp>
        <p:nvSpPr>
          <p:cNvPr id="1030" name="Line 11"/>
          <p:cNvSpPr>
            <a:spLocks noChangeShapeType="1"/>
          </p:cNvSpPr>
          <p:nvPr/>
        </p:nvSpPr>
        <p:spPr bwMode="auto">
          <a:xfrm>
            <a:off x="107950" y="836613"/>
            <a:ext cx="8575675" cy="0"/>
          </a:xfrm>
          <a:prstGeom prst="line">
            <a:avLst/>
          </a:prstGeom>
          <a:noFill/>
          <a:ln w="2540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solidFill>
                <a:prstClr val="black"/>
              </a:solidFill>
            </a:endParaRPr>
          </a:p>
        </p:txBody>
      </p:sp>
      <p:sp>
        <p:nvSpPr>
          <p:cNvPr id="3" name="Line 17"/>
          <p:cNvSpPr>
            <a:spLocks noChangeShapeType="1"/>
          </p:cNvSpPr>
          <p:nvPr/>
        </p:nvSpPr>
        <p:spPr bwMode="auto">
          <a:xfrm>
            <a:off x="122238" y="6453188"/>
            <a:ext cx="8897937" cy="0"/>
          </a:xfrm>
          <a:prstGeom prst="line">
            <a:avLst/>
          </a:prstGeom>
          <a:noFill/>
          <a:ln w="6350">
            <a:solidFill>
              <a:srgbClr val="E0011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solidFill>
                <a:prstClr val="black"/>
              </a:solidFill>
            </a:endParaRPr>
          </a:p>
        </p:txBody>
      </p:sp>
      <p:sp>
        <p:nvSpPr>
          <p:cNvPr id="11"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02549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txStyles>
    <p:titleStyle>
      <a:lvl1pPr algn="ctr"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400" b="1">
          <a:solidFill>
            <a:srgbClr val="404040"/>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Imag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10415" r="23973"/>
          <a:stretch/>
        </p:blipFill>
        <p:spPr>
          <a:xfrm>
            <a:off x="0" y="1621557"/>
            <a:ext cx="4572000" cy="3629894"/>
          </a:xfrm>
          <a:prstGeom prst="rect">
            <a:avLst/>
          </a:prstGeom>
        </p:spPr>
      </p:pic>
      <p:sp>
        <p:nvSpPr>
          <p:cNvPr id="7" name="Rectangle 6"/>
          <p:cNvSpPr/>
          <p:nvPr userDrawn="1"/>
        </p:nvSpPr>
        <p:spPr>
          <a:xfrm>
            <a:off x="0" y="1606551"/>
            <a:ext cx="4572000" cy="3644900"/>
          </a:xfrm>
          <a:prstGeom prst="rect">
            <a:avLst/>
          </a:prstGeom>
          <a:solidFill>
            <a:srgbClr val="4B5B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4649" fontAlgn="auto">
              <a:spcBef>
                <a:spcPts val="0"/>
              </a:spcBef>
              <a:spcAft>
                <a:spcPts val="0"/>
              </a:spcAft>
            </a:pPr>
            <a:endParaRPr lang="en-US" sz="1584">
              <a:solidFill>
                <a:prstClr val="white"/>
              </a:solidFill>
            </a:endParaRPr>
          </a:p>
        </p:txBody>
      </p:sp>
      <p:sp>
        <p:nvSpPr>
          <p:cNvPr id="2054" name="Line 17"/>
          <p:cNvSpPr>
            <a:spLocks noChangeShapeType="1"/>
          </p:cNvSpPr>
          <p:nvPr/>
        </p:nvSpPr>
        <p:spPr bwMode="auto">
          <a:xfrm>
            <a:off x="122238" y="6453188"/>
            <a:ext cx="8897937" cy="0"/>
          </a:xfrm>
          <a:prstGeom prst="line">
            <a:avLst/>
          </a:prstGeom>
          <a:noFill/>
          <a:ln w="6350">
            <a:solidFill>
              <a:srgbClr val="4B5B6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solidFill>
                <a:srgbClr val="000000"/>
              </a:solidFill>
              <a:latin typeface="Calibri" pitchFamily="34" charset="0"/>
            </a:endParaRPr>
          </a:p>
        </p:txBody>
      </p:sp>
      <p:sp>
        <p:nvSpPr>
          <p:cNvPr id="10" name="Text Box 8"/>
          <p:cNvSpPr txBox="1">
            <a:spLocks noChangeArrowheads="1"/>
          </p:cNvSpPr>
          <p:nvPr userDrawn="1"/>
        </p:nvSpPr>
        <p:spPr bwMode="auto">
          <a:xfrm>
            <a:off x="4284663" y="6524436"/>
            <a:ext cx="5746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ct val="50000"/>
              </a:spcBef>
              <a:defRPr/>
            </a:pPr>
            <a:fld id="{3292E20A-4E06-4B5F-AD57-F70F30BA6D8C}" type="slidenum">
              <a:rPr lang="fr-FR" sz="1000" smtClean="0">
                <a:solidFill>
                  <a:srgbClr val="000000"/>
                </a:solidFill>
                <a:latin typeface="Verdana" panose="020B0604030504040204" pitchFamily="34" charset="0"/>
                <a:ea typeface="Verdana" panose="020B0604030504040204" pitchFamily="34" charset="0"/>
                <a:cs typeface="Verdana" panose="020B0604030504040204" pitchFamily="34" charset="0"/>
              </a:rPr>
              <a:pPr algn="ctr">
                <a:spcBef>
                  <a:spcPct val="50000"/>
                </a:spcBef>
                <a:defRPr/>
              </a:pPr>
              <a:t>‹N°›</a:t>
            </a:fld>
            <a:endParaRPr lang="fr-FR" sz="10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 Box 13"/>
          <p:cNvSpPr txBox="1">
            <a:spLocks noChangeArrowheads="1"/>
          </p:cNvSpPr>
          <p:nvPr userDrawn="1"/>
        </p:nvSpPr>
        <p:spPr bwMode="auto">
          <a:xfrm>
            <a:off x="6465888" y="6538952"/>
            <a:ext cx="24495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fr-FR" sz="800" dirty="0">
                <a:solidFill>
                  <a:srgbClr val="000000"/>
                </a:solidFill>
                <a:latin typeface="Verdana" panose="020B0604030504040204" pitchFamily="34" charset="0"/>
                <a:ea typeface="Verdana" panose="020B0604030504040204" pitchFamily="34" charset="0"/>
                <a:cs typeface="Verdana" panose="020B0604030504040204" pitchFamily="34" charset="0"/>
              </a:rPr>
              <a:t>Novembre 2021</a:t>
            </a:r>
          </a:p>
        </p:txBody>
      </p:sp>
      <p:pic>
        <p:nvPicPr>
          <p:cNvPr id="15" name="Picture 6" descr="Le Drench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467195" y="6508886"/>
            <a:ext cx="1516282" cy="27557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ogo"/>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51524" y="6474300"/>
            <a:ext cx="576501" cy="3447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Image illustrative de l’article Ouest-France"/>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343706" y="6513156"/>
            <a:ext cx="793659" cy="267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357689"/>
      </p:ext>
    </p:extLst>
  </p:cSld>
  <p:clrMap bg1="lt1" tx1="dk1" bg2="lt2" tx2="dk2" accent1="accent1" accent2="accent2" accent3="accent3" accent4="accent4" accent5="accent5" accent6="accent6" hlink="hlink" folHlink="folHlink"/>
  <p:sldLayoutIdLst>
    <p:sldLayoutId id="2147483714" r:id="rId1"/>
  </p:sldLayoutIdLst>
  <p:timing>
    <p:tnLst>
      <p:par>
        <p:cTn id="1" dur="indefinite" restart="never" nodeType="tmRoot"/>
      </p:par>
    </p:tnLst>
  </p:timing>
  <p:hf sldNum="0" hdr="0" dt="0"/>
  <p:txStyles>
    <p:titleStyle>
      <a:lvl1pPr algn="l" rtl="0" eaLnBrk="0" fontAlgn="base" hangingPunct="0">
        <a:spcBef>
          <a:spcPct val="0"/>
        </a:spcBef>
        <a:spcAft>
          <a:spcPct val="0"/>
        </a:spcAft>
        <a:defRPr sz="2400" b="1">
          <a:solidFill>
            <a:srgbClr val="404040"/>
          </a:solidFill>
          <a:latin typeface="+mj-lt"/>
          <a:ea typeface="+mj-ea"/>
          <a:cs typeface="+mj-cs"/>
        </a:defRPr>
      </a:lvl1pPr>
      <a:lvl2pPr algn="l" rtl="0" eaLnBrk="0" fontAlgn="base" hangingPunct="0">
        <a:spcBef>
          <a:spcPct val="0"/>
        </a:spcBef>
        <a:spcAft>
          <a:spcPct val="0"/>
        </a:spcAft>
        <a:defRPr sz="2400" b="1">
          <a:solidFill>
            <a:srgbClr val="404040"/>
          </a:solidFill>
          <a:latin typeface="Calibri" pitchFamily="34" charset="0"/>
        </a:defRPr>
      </a:lvl2pPr>
      <a:lvl3pPr algn="l" rtl="0" eaLnBrk="0" fontAlgn="base" hangingPunct="0">
        <a:spcBef>
          <a:spcPct val="0"/>
        </a:spcBef>
        <a:spcAft>
          <a:spcPct val="0"/>
        </a:spcAft>
        <a:defRPr sz="2400" b="1">
          <a:solidFill>
            <a:srgbClr val="404040"/>
          </a:solidFill>
          <a:latin typeface="Calibri" pitchFamily="34" charset="0"/>
        </a:defRPr>
      </a:lvl3pPr>
      <a:lvl4pPr algn="l" rtl="0" eaLnBrk="0" fontAlgn="base" hangingPunct="0">
        <a:spcBef>
          <a:spcPct val="0"/>
        </a:spcBef>
        <a:spcAft>
          <a:spcPct val="0"/>
        </a:spcAft>
        <a:defRPr sz="2400" b="1">
          <a:solidFill>
            <a:srgbClr val="404040"/>
          </a:solidFill>
          <a:latin typeface="Calibri" pitchFamily="34" charset="0"/>
        </a:defRPr>
      </a:lvl4pPr>
      <a:lvl5pPr algn="l" rtl="0" eaLnBrk="0" fontAlgn="base" hangingPunct="0">
        <a:spcBef>
          <a:spcPct val="0"/>
        </a:spcBef>
        <a:spcAft>
          <a:spcPct val="0"/>
        </a:spcAft>
        <a:defRPr sz="2400" b="1">
          <a:solidFill>
            <a:srgbClr val="404040"/>
          </a:solidFill>
          <a:latin typeface="Calibri" pitchFamily="34" charset="0"/>
        </a:defRPr>
      </a:lvl5pPr>
      <a:lvl6pPr marL="457200" algn="ctr" rtl="0" fontAlgn="base">
        <a:spcBef>
          <a:spcPct val="0"/>
        </a:spcBef>
        <a:spcAft>
          <a:spcPct val="0"/>
        </a:spcAft>
        <a:defRPr sz="2800" b="1">
          <a:solidFill>
            <a:schemeClr val="accent2"/>
          </a:solidFill>
          <a:latin typeface="Arial" charset="0"/>
        </a:defRPr>
      </a:lvl6pPr>
      <a:lvl7pPr marL="914400" algn="ctr" rtl="0" fontAlgn="base">
        <a:spcBef>
          <a:spcPct val="0"/>
        </a:spcBef>
        <a:spcAft>
          <a:spcPct val="0"/>
        </a:spcAft>
        <a:defRPr sz="2800" b="1">
          <a:solidFill>
            <a:schemeClr val="accent2"/>
          </a:solidFill>
          <a:latin typeface="Arial" charset="0"/>
        </a:defRPr>
      </a:lvl7pPr>
      <a:lvl8pPr marL="1371600" algn="ctr" rtl="0" fontAlgn="base">
        <a:spcBef>
          <a:spcPct val="0"/>
        </a:spcBef>
        <a:spcAft>
          <a:spcPct val="0"/>
        </a:spcAft>
        <a:defRPr sz="2800" b="1">
          <a:solidFill>
            <a:schemeClr val="accent2"/>
          </a:solidFill>
          <a:latin typeface="Arial" charset="0"/>
        </a:defRPr>
      </a:lvl8pPr>
      <a:lvl9pPr marL="1828800" algn="ctr" rtl="0" fontAlgn="base">
        <a:spcBef>
          <a:spcPct val="0"/>
        </a:spcBef>
        <a:spcAft>
          <a:spcPct val="0"/>
        </a:spcAft>
        <a:defRPr sz="2800" b="1">
          <a:solidFill>
            <a:schemeClr val="accent2"/>
          </a:solidFill>
          <a:latin typeface="Arial" charset="0"/>
        </a:defRPr>
      </a:lvl9pPr>
    </p:titleStyle>
    <p:bodyStyle>
      <a:lvl1pPr marL="342900" indent="-342900" algn="l" rtl="0" eaLnBrk="0" fontAlgn="base" hangingPunct="0">
        <a:spcBef>
          <a:spcPct val="20000"/>
        </a:spcBef>
        <a:spcAft>
          <a:spcPct val="0"/>
        </a:spcAft>
        <a:defRPr sz="2400" b="1">
          <a:solidFill>
            <a:schemeClr val="bg1"/>
          </a:solidFill>
          <a:latin typeface="+mn-lt"/>
          <a:ea typeface="+mn-ea"/>
          <a:cs typeface="+mn-cs"/>
        </a:defRPr>
      </a:lvl1pPr>
      <a:lvl2pPr marL="742950" indent="-285750" algn="l" rtl="0" eaLnBrk="0" fontAlgn="base" hangingPunct="0">
        <a:spcBef>
          <a:spcPct val="20000"/>
        </a:spcBef>
        <a:spcAft>
          <a:spcPct val="0"/>
        </a:spcAft>
        <a:buChar char="–"/>
        <a:defRPr sz="2000">
          <a:solidFill>
            <a:srgbClr val="404040"/>
          </a:solidFill>
          <a:latin typeface="+mn-lt"/>
        </a:defRPr>
      </a:lvl2pPr>
      <a:lvl3pPr marL="1143000" indent="-228600" algn="l" rtl="0" eaLnBrk="0" fontAlgn="base" hangingPunct="0">
        <a:spcBef>
          <a:spcPct val="20000"/>
        </a:spcBef>
        <a:spcAft>
          <a:spcPct val="0"/>
        </a:spcAft>
        <a:buChar char="•"/>
        <a:defRPr sz="1600">
          <a:solidFill>
            <a:srgbClr val="404040"/>
          </a:solidFill>
          <a:latin typeface="+mn-lt"/>
        </a:defRPr>
      </a:lvl3pPr>
      <a:lvl4pPr marL="1600200" indent="-228600" algn="l" rtl="0" eaLnBrk="0" fontAlgn="base" hangingPunct="0">
        <a:spcBef>
          <a:spcPct val="20000"/>
        </a:spcBef>
        <a:spcAft>
          <a:spcPct val="0"/>
        </a:spcAft>
        <a:buChar char="–"/>
        <a:defRPr sz="1600">
          <a:solidFill>
            <a:srgbClr val="404040"/>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5904" y="6237312"/>
            <a:ext cx="8920591" cy="620688"/>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5" name="Rectangle 4"/>
          <p:cNvSpPr/>
          <p:nvPr/>
        </p:nvSpPr>
        <p:spPr>
          <a:xfrm>
            <a:off x="35496" y="692696"/>
            <a:ext cx="8712968" cy="288032"/>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5464" y="1666958"/>
            <a:ext cx="4727850" cy="2482122"/>
          </a:xfrm>
          <a:prstGeom prst="rect">
            <a:avLst/>
          </a:prstGeom>
        </p:spPr>
      </p:pic>
      <p:sp>
        <p:nvSpPr>
          <p:cNvPr id="2" name="Titre 1"/>
          <p:cNvSpPr>
            <a:spLocks noGrp="1"/>
          </p:cNvSpPr>
          <p:nvPr>
            <p:ph type="title"/>
          </p:nvPr>
        </p:nvSpPr>
        <p:spPr>
          <a:xfrm>
            <a:off x="683568" y="4293096"/>
            <a:ext cx="7771680" cy="936104"/>
          </a:xfrm>
        </p:spPr>
        <p:txBody>
          <a:bodyPr/>
          <a:lstStyle/>
          <a:p>
            <a:pPr algn="ctr"/>
            <a:r>
              <a:rPr lang="fr-FR" sz="2800">
                <a:solidFill>
                  <a:schemeClr val="tx1">
                    <a:lumMod val="75000"/>
                    <a:lumOff val="25000"/>
                  </a:schemeClr>
                </a:solidFill>
              </a:rPr>
              <a:t>Sondage 2021</a:t>
            </a:r>
            <a:br>
              <a:rPr lang="fr-FR" sz="2800">
                <a:solidFill>
                  <a:schemeClr val="tx1">
                    <a:lumMod val="75000"/>
                    <a:lumOff val="25000"/>
                  </a:schemeClr>
                </a:solidFill>
              </a:rPr>
            </a:br>
            <a:r>
              <a:rPr lang="fr-FR" sz="2800">
                <a:solidFill>
                  <a:schemeClr val="tx1">
                    <a:lumMod val="75000"/>
                    <a:lumOff val="25000"/>
                  </a:schemeClr>
                </a:solidFill>
              </a:rPr>
              <a:t>3</a:t>
            </a:r>
            <a:r>
              <a:rPr lang="fr-FR" sz="2800" baseline="30000">
                <a:solidFill>
                  <a:schemeClr val="tx1">
                    <a:lumMod val="75000"/>
                    <a:lumOff val="25000"/>
                  </a:schemeClr>
                </a:solidFill>
              </a:rPr>
              <a:t>ème</a:t>
            </a:r>
            <a:r>
              <a:rPr lang="fr-FR" sz="2800">
                <a:solidFill>
                  <a:schemeClr val="tx1">
                    <a:lumMod val="75000"/>
                    <a:lumOff val="25000"/>
                  </a:schemeClr>
                </a:solidFill>
              </a:rPr>
              <a:t> édition</a:t>
            </a:r>
          </a:p>
        </p:txBody>
      </p:sp>
      <p:sp>
        <p:nvSpPr>
          <p:cNvPr id="3" name="Espace réservé du texte 2"/>
          <p:cNvSpPr>
            <a:spLocks noGrp="1"/>
          </p:cNvSpPr>
          <p:nvPr>
            <p:ph type="body" idx="1"/>
          </p:nvPr>
        </p:nvSpPr>
        <p:spPr>
          <a:xfrm>
            <a:off x="688752" y="230634"/>
            <a:ext cx="7771680" cy="1500187"/>
          </a:xfrm>
        </p:spPr>
        <p:txBody>
          <a:bodyPr/>
          <a:lstStyle/>
          <a:p>
            <a:pPr algn="ctr"/>
            <a:r>
              <a:rPr lang="fr-FR" sz="3600">
                <a:solidFill>
                  <a:schemeClr val="tx1">
                    <a:lumMod val="75000"/>
                    <a:lumOff val="25000"/>
                  </a:schemeClr>
                </a:solidFill>
              </a:rPr>
              <a:t>Quelle perception du dialogue social ont les managers de demain ?</a:t>
            </a:r>
          </a:p>
        </p:txBody>
      </p:sp>
      <p:pic>
        <p:nvPicPr>
          <p:cNvPr id="1026" name="Picture 2" descr="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752" y="5957070"/>
            <a:ext cx="1311535" cy="7842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illustrative de l’article Ouest-Franc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47756" y="6039617"/>
            <a:ext cx="1587319" cy="53406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e Drench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14201" y="6237312"/>
            <a:ext cx="2230686" cy="437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95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Perception des relations entre employeurs et salariés</a:t>
            </a:r>
            <a:endParaRPr lang="fr-FR" sz="2800" b="0" cap="none"/>
          </a:p>
        </p:txBody>
      </p:sp>
      <p:sp>
        <p:nvSpPr>
          <p:cNvPr id="15" name="Rectangle 14"/>
          <p:cNvSpPr/>
          <p:nvPr/>
        </p:nvSpPr>
        <p:spPr>
          <a:xfrm>
            <a:off x="138754" y="6021288"/>
            <a:ext cx="7920880" cy="415498"/>
          </a:xfrm>
          <a:prstGeom prst="rect">
            <a:avLst/>
          </a:prstGeom>
        </p:spPr>
        <p:txBody>
          <a:bodyPr wrap="square">
            <a:spAutoFit/>
          </a:bodyPr>
          <a:lstStyle/>
          <a:p>
            <a:r>
              <a:rPr lang="fr-FR" sz="1050" i="1">
                <a:solidFill>
                  <a:schemeClr val="tx1">
                    <a:lumMod val="75000"/>
                    <a:lumOff val="25000"/>
                  </a:schemeClr>
                </a:solidFill>
              </a:rPr>
              <a:t>Comment caractérisez-vous les relations entre employeurs et salariés en France ? Diriez-vous qu'elles sont...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sp>
        <p:nvSpPr>
          <p:cNvPr id="17" name="ZoneTexte 16"/>
          <p:cNvSpPr txBox="1"/>
          <p:nvPr/>
        </p:nvSpPr>
        <p:spPr>
          <a:xfrm>
            <a:off x="542987" y="3443697"/>
            <a:ext cx="1171983" cy="400110"/>
          </a:xfrm>
          <a:prstGeom prst="rect">
            <a:avLst/>
          </a:prstGeom>
          <a:noFill/>
        </p:spPr>
        <p:txBody>
          <a:bodyPr wrap="square" rtlCol="0">
            <a:spAutoFit/>
          </a:bodyPr>
          <a:lstStyle/>
          <a:p>
            <a:pPr algn="ctr"/>
            <a:r>
              <a:rPr lang="fr-FR" sz="2000">
                <a:solidFill>
                  <a:srgbClr val="C00000"/>
                </a:solidFill>
              </a:rPr>
              <a:t>Distantes</a:t>
            </a:r>
          </a:p>
        </p:txBody>
      </p:sp>
      <p:sp>
        <p:nvSpPr>
          <p:cNvPr id="18" name="ZoneTexte 17"/>
          <p:cNvSpPr txBox="1"/>
          <p:nvPr/>
        </p:nvSpPr>
        <p:spPr>
          <a:xfrm>
            <a:off x="255749" y="1196752"/>
            <a:ext cx="8496945" cy="923330"/>
          </a:xfrm>
          <a:prstGeom prst="rect">
            <a:avLst/>
          </a:prstGeom>
          <a:noFill/>
        </p:spPr>
        <p:txBody>
          <a:bodyPr wrap="square" rtlCol="0">
            <a:spAutoFit/>
          </a:bodyPr>
          <a:lstStyle/>
          <a:p>
            <a:r>
              <a:rPr lang="fr-FR">
                <a:solidFill>
                  <a:schemeClr val="tx1">
                    <a:lumMod val="75000"/>
                    <a:lumOff val="25000"/>
                  </a:schemeClr>
                </a:solidFill>
              </a:rPr>
              <a:t>La majorité des répondants a une </a:t>
            </a:r>
            <a:r>
              <a:rPr lang="fr-FR" b="1">
                <a:solidFill>
                  <a:schemeClr val="tx1">
                    <a:lumMod val="75000"/>
                    <a:lumOff val="25000"/>
                  </a:schemeClr>
                </a:solidFill>
              </a:rPr>
              <a:t>vision négative </a:t>
            </a:r>
            <a:r>
              <a:rPr lang="fr-FR">
                <a:solidFill>
                  <a:schemeClr val="tx1">
                    <a:lumMod val="75000"/>
                    <a:lumOff val="25000"/>
                  </a:schemeClr>
                </a:solidFill>
              </a:rPr>
              <a:t>des relations entre employeurs et salariés… Seul 1 sur 5 estime qu’elles sont constructives, 1 répondant sur 10 qu’elles sont équilibrées.</a:t>
            </a:r>
          </a:p>
        </p:txBody>
      </p:sp>
      <p:sp>
        <p:nvSpPr>
          <p:cNvPr id="37" name="ZoneTexte 36"/>
          <p:cNvSpPr txBox="1"/>
          <p:nvPr/>
        </p:nvSpPr>
        <p:spPr>
          <a:xfrm>
            <a:off x="1035688" y="2348880"/>
            <a:ext cx="6952991" cy="646331"/>
          </a:xfrm>
          <a:prstGeom prst="rect">
            <a:avLst/>
          </a:prstGeom>
          <a:noFill/>
        </p:spPr>
        <p:txBody>
          <a:bodyPr wrap="square" rtlCol="0">
            <a:spAutoFit/>
          </a:bodyPr>
          <a:lstStyle/>
          <a:p>
            <a:pPr algn="ctr"/>
            <a:r>
              <a:rPr lang="fr-FR" b="1">
                <a:solidFill>
                  <a:schemeClr val="tx1">
                    <a:lumMod val="75000"/>
                    <a:lumOff val="25000"/>
                  </a:schemeClr>
                </a:solidFill>
              </a:rPr>
              <a:t>Comment caractérisez-vous les relations entre employeurs et salariés en France ?</a:t>
            </a:r>
          </a:p>
        </p:txBody>
      </p:sp>
      <p:grpSp>
        <p:nvGrpSpPr>
          <p:cNvPr id="9" name="Groupe 8"/>
          <p:cNvGrpSpPr/>
          <p:nvPr/>
        </p:nvGrpSpPr>
        <p:grpSpPr>
          <a:xfrm>
            <a:off x="1581517" y="4164325"/>
            <a:ext cx="1578353" cy="1335203"/>
            <a:chOff x="1581517" y="4164325"/>
            <a:chExt cx="1578353" cy="1335203"/>
          </a:xfrm>
        </p:grpSpPr>
        <p:sp>
          <p:nvSpPr>
            <p:cNvPr id="11" name="ZoneTexte 10"/>
            <p:cNvSpPr txBox="1"/>
            <p:nvPr/>
          </p:nvSpPr>
          <p:spPr>
            <a:xfrm>
              <a:off x="1581517" y="4164325"/>
              <a:ext cx="1578353" cy="400110"/>
            </a:xfrm>
            <a:prstGeom prst="rect">
              <a:avLst/>
            </a:prstGeom>
            <a:noFill/>
          </p:spPr>
          <p:txBody>
            <a:bodyPr wrap="square" rtlCol="0">
              <a:spAutoFit/>
            </a:bodyPr>
            <a:lstStyle/>
            <a:p>
              <a:pPr algn="ctr"/>
              <a:r>
                <a:rPr lang="fr-FR" sz="2000" dirty="0">
                  <a:solidFill>
                    <a:srgbClr val="C00000"/>
                  </a:solidFill>
                </a:rPr>
                <a:t>Compliquées</a:t>
              </a:r>
            </a:p>
          </p:txBody>
        </p:sp>
        <p:grpSp>
          <p:nvGrpSpPr>
            <p:cNvPr id="4" name="Groupe 3"/>
            <p:cNvGrpSpPr/>
            <p:nvPr/>
          </p:nvGrpSpPr>
          <p:grpSpPr>
            <a:xfrm>
              <a:off x="1927474" y="4635655"/>
              <a:ext cx="952626" cy="863873"/>
              <a:chOff x="767778" y="4324575"/>
              <a:chExt cx="952626" cy="863873"/>
            </a:xfrm>
          </p:grpSpPr>
          <p:sp>
            <p:nvSpPr>
              <p:cNvPr id="2" name="Ellipse 1"/>
              <p:cNvSpPr/>
              <p:nvPr/>
            </p:nvSpPr>
            <p:spPr>
              <a:xfrm>
                <a:off x="771725" y="4324575"/>
                <a:ext cx="863873" cy="863873"/>
              </a:xfrm>
              <a:prstGeom prst="ellipse">
                <a:avLst/>
              </a:prstGeom>
              <a:solidFill>
                <a:srgbClr val="E42A2F"/>
              </a:solidFill>
              <a:ln>
                <a:solidFill>
                  <a:srgbClr val="E42A2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5" name="ZoneTexte 24"/>
              <p:cNvSpPr txBox="1"/>
              <p:nvPr/>
            </p:nvSpPr>
            <p:spPr>
              <a:xfrm>
                <a:off x="767778" y="4479384"/>
                <a:ext cx="952626" cy="523220"/>
              </a:xfrm>
              <a:prstGeom prst="rect">
                <a:avLst/>
              </a:prstGeom>
              <a:noFill/>
            </p:spPr>
            <p:txBody>
              <a:bodyPr wrap="square" rtlCol="0">
                <a:spAutoFit/>
              </a:bodyPr>
              <a:lstStyle/>
              <a:p>
                <a:pPr algn="ctr"/>
                <a:r>
                  <a:rPr lang="fr-FR" sz="2800" b="1" dirty="0">
                    <a:solidFill>
                      <a:schemeClr val="bg1"/>
                    </a:solidFill>
                  </a:rPr>
                  <a:t>50</a:t>
                </a:r>
                <a:r>
                  <a:rPr lang="fr-FR" sz="2000" dirty="0">
                    <a:solidFill>
                      <a:schemeClr val="bg1"/>
                    </a:solidFill>
                  </a:rPr>
                  <a:t>%</a:t>
                </a:r>
                <a:endParaRPr lang="fr-FR" sz="2800" dirty="0">
                  <a:solidFill>
                    <a:schemeClr val="bg1"/>
                  </a:solidFill>
                </a:endParaRPr>
              </a:p>
            </p:txBody>
          </p:sp>
        </p:grpSp>
      </p:grpSp>
      <p:grpSp>
        <p:nvGrpSpPr>
          <p:cNvPr id="27" name="Groupe 26"/>
          <p:cNvGrpSpPr/>
          <p:nvPr/>
        </p:nvGrpSpPr>
        <p:grpSpPr>
          <a:xfrm>
            <a:off x="655069" y="3933638"/>
            <a:ext cx="952626" cy="863873"/>
            <a:chOff x="767778" y="4324575"/>
            <a:chExt cx="952626" cy="863873"/>
          </a:xfrm>
        </p:grpSpPr>
        <p:sp>
          <p:nvSpPr>
            <p:cNvPr id="28" name="Ellipse 27"/>
            <p:cNvSpPr/>
            <p:nvPr/>
          </p:nvSpPr>
          <p:spPr>
            <a:xfrm>
              <a:off x="771725" y="4324575"/>
              <a:ext cx="863873" cy="863873"/>
            </a:xfrm>
            <a:prstGeom prst="ellipse">
              <a:avLst/>
            </a:prstGeom>
            <a:solidFill>
              <a:srgbClr val="E42A2F"/>
            </a:solidFill>
            <a:ln>
              <a:solidFill>
                <a:srgbClr val="E42A2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33" name="ZoneTexte 32"/>
            <p:cNvSpPr txBox="1"/>
            <p:nvPr/>
          </p:nvSpPr>
          <p:spPr>
            <a:xfrm>
              <a:off x="767778" y="4479384"/>
              <a:ext cx="952626" cy="523220"/>
            </a:xfrm>
            <a:prstGeom prst="rect">
              <a:avLst/>
            </a:prstGeom>
            <a:noFill/>
          </p:spPr>
          <p:txBody>
            <a:bodyPr wrap="square" rtlCol="0">
              <a:spAutoFit/>
            </a:bodyPr>
            <a:lstStyle/>
            <a:p>
              <a:pPr algn="ctr"/>
              <a:r>
                <a:rPr lang="fr-FR" sz="2800" b="1">
                  <a:solidFill>
                    <a:schemeClr val="bg1"/>
                  </a:solidFill>
                </a:rPr>
                <a:t>61</a:t>
              </a:r>
              <a:r>
                <a:rPr lang="fr-FR" sz="2000">
                  <a:solidFill>
                    <a:schemeClr val="bg1"/>
                  </a:solidFill>
                </a:rPr>
                <a:t>%</a:t>
              </a:r>
              <a:endParaRPr lang="fr-FR" sz="2800">
                <a:solidFill>
                  <a:schemeClr val="bg1"/>
                </a:solidFill>
              </a:endParaRPr>
            </a:p>
          </p:txBody>
        </p:sp>
      </p:grpSp>
      <p:grpSp>
        <p:nvGrpSpPr>
          <p:cNvPr id="10" name="Groupe 9"/>
          <p:cNvGrpSpPr/>
          <p:nvPr/>
        </p:nvGrpSpPr>
        <p:grpSpPr>
          <a:xfrm>
            <a:off x="2776632" y="3429000"/>
            <a:ext cx="1651352" cy="1365981"/>
            <a:chOff x="2776632" y="3429000"/>
            <a:chExt cx="1651352" cy="1365981"/>
          </a:xfrm>
        </p:grpSpPr>
        <p:sp>
          <p:nvSpPr>
            <p:cNvPr id="12" name="ZoneTexte 11"/>
            <p:cNvSpPr txBox="1"/>
            <p:nvPr/>
          </p:nvSpPr>
          <p:spPr>
            <a:xfrm>
              <a:off x="2776632" y="3429000"/>
              <a:ext cx="1651352" cy="400110"/>
            </a:xfrm>
            <a:prstGeom prst="rect">
              <a:avLst/>
            </a:prstGeom>
            <a:noFill/>
          </p:spPr>
          <p:txBody>
            <a:bodyPr wrap="square" rtlCol="0">
              <a:spAutoFit/>
            </a:bodyPr>
            <a:lstStyle/>
            <a:p>
              <a:pPr algn="ctr"/>
              <a:r>
                <a:rPr lang="fr-FR" sz="2000" dirty="0">
                  <a:solidFill>
                    <a:srgbClr val="C00000"/>
                  </a:solidFill>
                </a:rPr>
                <a:t>Conflictuelles</a:t>
              </a:r>
            </a:p>
          </p:txBody>
        </p:sp>
        <p:grpSp>
          <p:nvGrpSpPr>
            <p:cNvPr id="34" name="Groupe 33"/>
            <p:cNvGrpSpPr/>
            <p:nvPr/>
          </p:nvGrpSpPr>
          <p:grpSpPr>
            <a:xfrm>
              <a:off x="3159870" y="3931108"/>
              <a:ext cx="952626" cy="863873"/>
              <a:chOff x="767778" y="4324575"/>
              <a:chExt cx="952626" cy="863873"/>
            </a:xfrm>
          </p:grpSpPr>
          <p:sp>
            <p:nvSpPr>
              <p:cNvPr id="35" name="Ellipse 34"/>
              <p:cNvSpPr/>
              <p:nvPr/>
            </p:nvSpPr>
            <p:spPr>
              <a:xfrm>
                <a:off x="771725" y="4324575"/>
                <a:ext cx="863873" cy="863873"/>
              </a:xfrm>
              <a:prstGeom prst="ellipse">
                <a:avLst/>
              </a:prstGeom>
              <a:solidFill>
                <a:srgbClr val="E42A2F"/>
              </a:solidFill>
              <a:ln>
                <a:solidFill>
                  <a:srgbClr val="E42A2F"/>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36" name="ZoneTexte 35"/>
              <p:cNvSpPr txBox="1"/>
              <p:nvPr/>
            </p:nvSpPr>
            <p:spPr>
              <a:xfrm>
                <a:off x="767778" y="4479384"/>
                <a:ext cx="952626" cy="523220"/>
              </a:xfrm>
              <a:prstGeom prst="rect">
                <a:avLst/>
              </a:prstGeom>
              <a:noFill/>
            </p:spPr>
            <p:txBody>
              <a:bodyPr wrap="square" rtlCol="0">
                <a:spAutoFit/>
              </a:bodyPr>
              <a:lstStyle/>
              <a:p>
                <a:pPr algn="ctr"/>
                <a:r>
                  <a:rPr lang="fr-FR" sz="2800" b="1" dirty="0">
                    <a:solidFill>
                      <a:schemeClr val="bg1"/>
                    </a:solidFill>
                  </a:rPr>
                  <a:t>39</a:t>
                </a:r>
                <a:r>
                  <a:rPr lang="fr-FR" sz="2000" dirty="0">
                    <a:solidFill>
                      <a:schemeClr val="bg1"/>
                    </a:solidFill>
                  </a:rPr>
                  <a:t>%</a:t>
                </a:r>
                <a:endParaRPr lang="fr-FR" sz="2800" dirty="0">
                  <a:solidFill>
                    <a:schemeClr val="bg1"/>
                  </a:solidFill>
                </a:endParaRPr>
              </a:p>
            </p:txBody>
          </p:sp>
        </p:grpSp>
      </p:grpSp>
      <p:grpSp>
        <p:nvGrpSpPr>
          <p:cNvPr id="20" name="Groupe 19"/>
          <p:cNvGrpSpPr/>
          <p:nvPr/>
        </p:nvGrpSpPr>
        <p:grpSpPr>
          <a:xfrm>
            <a:off x="6235159" y="3429000"/>
            <a:ext cx="1296144" cy="1365981"/>
            <a:chOff x="6235159" y="3429000"/>
            <a:chExt cx="1296144" cy="1365981"/>
          </a:xfrm>
        </p:grpSpPr>
        <p:sp>
          <p:nvSpPr>
            <p:cNvPr id="14" name="ZoneTexte 13"/>
            <p:cNvSpPr txBox="1"/>
            <p:nvPr/>
          </p:nvSpPr>
          <p:spPr>
            <a:xfrm>
              <a:off x="6235159" y="3429000"/>
              <a:ext cx="1296144" cy="369332"/>
            </a:xfrm>
            <a:prstGeom prst="rect">
              <a:avLst/>
            </a:prstGeom>
            <a:noFill/>
          </p:spPr>
          <p:txBody>
            <a:bodyPr wrap="square" rtlCol="0">
              <a:spAutoFit/>
            </a:bodyPr>
            <a:lstStyle/>
            <a:p>
              <a:pPr algn="ctr"/>
              <a:r>
                <a:rPr lang="fr-FR" dirty="0">
                  <a:solidFill>
                    <a:srgbClr val="1EC897"/>
                  </a:solidFill>
                </a:rPr>
                <a:t>Equilibrées</a:t>
              </a:r>
            </a:p>
          </p:txBody>
        </p:sp>
        <p:grpSp>
          <p:nvGrpSpPr>
            <p:cNvPr id="6" name="Groupe 5"/>
            <p:cNvGrpSpPr/>
            <p:nvPr/>
          </p:nvGrpSpPr>
          <p:grpSpPr>
            <a:xfrm>
              <a:off x="6358998" y="3931108"/>
              <a:ext cx="1014713" cy="863873"/>
              <a:chOff x="5332493" y="4343273"/>
              <a:chExt cx="1014713" cy="863873"/>
            </a:xfrm>
          </p:grpSpPr>
          <p:sp>
            <p:nvSpPr>
              <p:cNvPr id="21" name="Ellipse 20"/>
              <p:cNvSpPr/>
              <p:nvPr/>
            </p:nvSpPr>
            <p:spPr>
              <a:xfrm>
                <a:off x="5375175" y="4343273"/>
                <a:ext cx="863873" cy="863873"/>
              </a:xfrm>
              <a:prstGeom prst="ellipse">
                <a:avLst/>
              </a:prstGeom>
              <a:solidFill>
                <a:srgbClr val="1EC897"/>
              </a:solidFill>
              <a:ln>
                <a:solidFill>
                  <a:srgbClr val="1EC897"/>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26" name="ZoneTexte 25"/>
              <p:cNvSpPr txBox="1"/>
              <p:nvPr/>
            </p:nvSpPr>
            <p:spPr>
              <a:xfrm>
                <a:off x="5332493" y="4498822"/>
                <a:ext cx="1014713" cy="523220"/>
              </a:xfrm>
              <a:prstGeom prst="rect">
                <a:avLst/>
              </a:prstGeom>
              <a:noFill/>
            </p:spPr>
            <p:txBody>
              <a:bodyPr wrap="square" rtlCol="0">
                <a:spAutoFit/>
              </a:bodyPr>
              <a:lstStyle/>
              <a:p>
                <a:pPr algn="ctr"/>
                <a:r>
                  <a:rPr lang="fr-FR" sz="2800" b="1">
                    <a:solidFill>
                      <a:schemeClr val="bg1"/>
                    </a:solidFill>
                  </a:rPr>
                  <a:t>12</a:t>
                </a:r>
                <a:r>
                  <a:rPr lang="fr-FR" sz="2000">
                    <a:solidFill>
                      <a:schemeClr val="bg1"/>
                    </a:solidFill>
                  </a:rPr>
                  <a:t>%</a:t>
                </a:r>
                <a:endParaRPr lang="fr-FR" sz="2800">
                  <a:solidFill>
                    <a:schemeClr val="bg1"/>
                  </a:solidFill>
                </a:endParaRPr>
              </a:p>
            </p:txBody>
          </p:sp>
        </p:grpSp>
      </p:grpSp>
      <p:grpSp>
        <p:nvGrpSpPr>
          <p:cNvPr id="22" name="Groupe 21"/>
          <p:cNvGrpSpPr/>
          <p:nvPr/>
        </p:nvGrpSpPr>
        <p:grpSpPr>
          <a:xfrm>
            <a:off x="7445719" y="4195103"/>
            <a:ext cx="1014713" cy="1304425"/>
            <a:chOff x="7445719" y="4195103"/>
            <a:chExt cx="1014713" cy="1304425"/>
          </a:xfrm>
        </p:grpSpPr>
        <p:sp>
          <p:nvSpPr>
            <p:cNvPr id="16" name="ZoneTexte 15"/>
            <p:cNvSpPr txBox="1"/>
            <p:nvPr/>
          </p:nvSpPr>
          <p:spPr>
            <a:xfrm>
              <a:off x="7515724" y="4195103"/>
              <a:ext cx="874702" cy="369332"/>
            </a:xfrm>
            <a:prstGeom prst="rect">
              <a:avLst/>
            </a:prstGeom>
            <a:noFill/>
          </p:spPr>
          <p:txBody>
            <a:bodyPr wrap="square" rtlCol="0">
              <a:spAutoFit/>
            </a:bodyPr>
            <a:lstStyle/>
            <a:p>
              <a:pPr algn="ctr"/>
              <a:r>
                <a:rPr lang="fr-FR" dirty="0">
                  <a:solidFill>
                    <a:srgbClr val="1EC897"/>
                  </a:solidFill>
                </a:rPr>
                <a:t>Fluides</a:t>
              </a:r>
            </a:p>
          </p:txBody>
        </p:sp>
        <p:grpSp>
          <p:nvGrpSpPr>
            <p:cNvPr id="7" name="Groupe 6"/>
            <p:cNvGrpSpPr/>
            <p:nvPr/>
          </p:nvGrpSpPr>
          <p:grpSpPr>
            <a:xfrm>
              <a:off x="7445719" y="4635655"/>
              <a:ext cx="1014713" cy="863873"/>
              <a:chOff x="6564889" y="4686085"/>
              <a:chExt cx="1014713" cy="863873"/>
            </a:xfrm>
          </p:grpSpPr>
          <p:sp>
            <p:nvSpPr>
              <p:cNvPr id="38" name="Ellipse 37"/>
              <p:cNvSpPr/>
              <p:nvPr/>
            </p:nvSpPr>
            <p:spPr>
              <a:xfrm>
                <a:off x="6607571" y="4686085"/>
                <a:ext cx="863873" cy="863873"/>
              </a:xfrm>
              <a:prstGeom prst="ellipse">
                <a:avLst/>
              </a:prstGeom>
              <a:solidFill>
                <a:srgbClr val="1EC897"/>
              </a:solidFill>
              <a:ln>
                <a:solidFill>
                  <a:srgbClr val="1EC897"/>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39" name="ZoneTexte 38"/>
              <p:cNvSpPr txBox="1"/>
              <p:nvPr/>
            </p:nvSpPr>
            <p:spPr>
              <a:xfrm>
                <a:off x="6564889" y="4841634"/>
                <a:ext cx="1014713" cy="523220"/>
              </a:xfrm>
              <a:prstGeom prst="rect">
                <a:avLst/>
              </a:prstGeom>
              <a:noFill/>
            </p:spPr>
            <p:txBody>
              <a:bodyPr wrap="square" rtlCol="0">
                <a:spAutoFit/>
              </a:bodyPr>
              <a:lstStyle/>
              <a:p>
                <a:pPr algn="ctr"/>
                <a:r>
                  <a:rPr lang="fr-FR" sz="2800" b="1">
                    <a:solidFill>
                      <a:schemeClr val="bg1"/>
                    </a:solidFill>
                  </a:rPr>
                  <a:t>2</a:t>
                </a:r>
                <a:r>
                  <a:rPr lang="fr-FR" sz="2000">
                    <a:solidFill>
                      <a:schemeClr val="bg1"/>
                    </a:solidFill>
                  </a:rPr>
                  <a:t>%</a:t>
                </a:r>
                <a:endParaRPr lang="fr-FR" sz="2800">
                  <a:solidFill>
                    <a:schemeClr val="bg1"/>
                  </a:solidFill>
                </a:endParaRPr>
              </a:p>
            </p:txBody>
          </p:sp>
        </p:grpSp>
      </p:grpSp>
      <p:grpSp>
        <p:nvGrpSpPr>
          <p:cNvPr id="19" name="Groupe 18"/>
          <p:cNvGrpSpPr/>
          <p:nvPr/>
        </p:nvGrpSpPr>
        <p:grpSpPr>
          <a:xfrm>
            <a:off x="4852064" y="4195103"/>
            <a:ext cx="1512168" cy="1304425"/>
            <a:chOff x="4852064" y="4195103"/>
            <a:chExt cx="1512168" cy="1304425"/>
          </a:xfrm>
        </p:grpSpPr>
        <p:sp>
          <p:nvSpPr>
            <p:cNvPr id="13" name="ZoneTexte 12"/>
            <p:cNvSpPr txBox="1"/>
            <p:nvPr/>
          </p:nvSpPr>
          <p:spPr>
            <a:xfrm>
              <a:off x="4852064" y="4195103"/>
              <a:ext cx="1512168" cy="369332"/>
            </a:xfrm>
            <a:prstGeom prst="rect">
              <a:avLst/>
            </a:prstGeom>
            <a:noFill/>
          </p:spPr>
          <p:txBody>
            <a:bodyPr wrap="square" rtlCol="0">
              <a:spAutoFit/>
            </a:bodyPr>
            <a:lstStyle/>
            <a:p>
              <a:pPr algn="ctr"/>
              <a:r>
                <a:rPr lang="fr-FR" dirty="0">
                  <a:solidFill>
                    <a:srgbClr val="1EC897"/>
                  </a:solidFill>
                </a:rPr>
                <a:t>Constructives</a:t>
              </a:r>
            </a:p>
          </p:txBody>
        </p:sp>
        <p:grpSp>
          <p:nvGrpSpPr>
            <p:cNvPr id="41" name="Groupe 40"/>
            <p:cNvGrpSpPr/>
            <p:nvPr/>
          </p:nvGrpSpPr>
          <p:grpSpPr>
            <a:xfrm>
              <a:off x="5069455" y="4635655"/>
              <a:ext cx="1014713" cy="863873"/>
              <a:chOff x="6564889" y="4686085"/>
              <a:chExt cx="1014713" cy="863873"/>
            </a:xfrm>
          </p:grpSpPr>
          <p:sp>
            <p:nvSpPr>
              <p:cNvPr id="42" name="Ellipse 41"/>
              <p:cNvSpPr/>
              <p:nvPr/>
            </p:nvSpPr>
            <p:spPr>
              <a:xfrm>
                <a:off x="6607571" y="4686085"/>
                <a:ext cx="863873" cy="863873"/>
              </a:xfrm>
              <a:prstGeom prst="ellipse">
                <a:avLst/>
              </a:prstGeom>
              <a:solidFill>
                <a:srgbClr val="1EC897"/>
              </a:solidFill>
              <a:ln>
                <a:solidFill>
                  <a:srgbClr val="1EC897"/>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43" name="ZoneTexte 42"/>
              <p:cNvSpPr txBox="1"/>
              <p:nvPr/>
            </p:nvSpPr>
            <p:spPr>
              <a:xfrm>
                <a:off x="6564889" y="4841634"/>
                <a:ext cx="1014713" cy="523220"/>
              </a:xfrm>
              <a:prstGeom prst="rect">
                <a:avLst/>
              </a:prstGeom>
              <a:noFill/>
            </p:spPr>
            <p:txBody>
              <a:bodyPr wrap="square" rtlCol="0">
                <a:spAutoFit/>
              </a:bodyPr>
              <a:lstStyle/>
              <a:p>
                <a:pPr algn="ctr"/>
                <a:r>
                  <a:rPr lang="fr-FR" sz="2800" b="1">
                    <a:solidFill>
                      <a:schemeClr val="bg1"/>
                    </a:solidFill>
                  </a:rPr>
                  <a:t>20</a:t>
                </a:r>
                <a:r>
                  <a:rPr lang="fr-FR" sz="2000">
                    <a:solidFill>
                      <a:schemeClr val="bg1"/>
                    </a:solidFill>
                  </a:rPr>
                  <a:t>%</a:t>
                </a:r>
                <a:endParaRPr lang="fr-FR" sz="2800">
                  <a:solidFill>
                    <a:schemeClr val="bg1"/>
                  </a:solidFill>
                </a:endParaRPr>
              </a:p>
            </p:txBody>
          </p:sp>
        </p:grpSp>
      </p:grpSp>
    </p:spTree>
    <p:extLst>
      <p:ext uri="{BB962C8B-B14F-4D97-AF65-F5344CB8AC3E}">
        <p14:creationId xmlns:p14="http://schemas.microsoft.com/office/powerpoint/2010/main" val="188645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fade">
                                      <p:cBhvr>
                                        <p:cTn id="31" dur="1000"/>
                                        <p:tgtEl>
                                          <p:spTgt spid="22"/>
                                        </p:tgtEl>
                                      </p:cBhvr>
                                    </p:animEffect>
                                    <p:anim calcmode="lin" valueType="num">
                                      <p:cBhvr>
                                        <p:cTn id="32" dur="1000" fill="hold"/>
                                        <p:tgtEl>
                                          <p:spTgt spid="22"/>
                                        </p:tgtEl>
                                        <p:attrNameLst>
                                          <p:attrName>ppt_x</p:attrName>
                                        </p:attrNameLst>
                                      </p:cBhvr>
                                      <p:tavLst>
                                        <p:tav tm="0">
                                          <p:val>
                                            <p:strVal val="#ppt_x"/>
                                          </p:val>
                                        </p:tav>
                                        <p:tav tm="100000">
                                          <p:val>
                                            <p:strVal val="#ppt_x"/>
                                          </p:val>
                                        </p:tav>
                                      </p:tavLst>
                                    </p:anim>
                                    <p:anim calcmode="lin" valueType="num">
                                      <p:cBhvr>
                                        <p:cTn id="3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Perception du syndicalisme en France</a:t>
            </a:r>
            <a:endParaRPr lang="fr-FR" sz="2400" b="0" cap="none"/>
          </a:p>
        </p:txBody>
      </p:sp>
      <p:sp>
        <p:nvSpPr>
          <p:cNvPr id="9" name="ZoneTexte 8"/>
          <p:cNvSpPr txBox="1"/>
          <p:nvPr/>
        </p:nvSpPr>
        <p:spPr>
          <a:xfrm>
            <a:off x="251521" y="1142621"/>
            <a:ext cx="8424935" cy="584775"/>
          </a:xfrm>
          <a:prstGeom prst="rect">
            <a:avLst/>
          </a:prstGeom>
          <a:noFill/>
        </p:spPr>
        <p:txBody>
          <a:bodyPr wrap="square" rtlCol="0">
            <a:spAutoFit/>
          </a:bodyPr>
          <a:lstStyle/>
          <a:p>
            <a:r>
              <a:rPr lang="fr-FR" sz="1600">
                <a:solidFill>
                  <a:schemeClr val="tx1">
                    <a:lumMod val="75000"/>
                    <a:lumOff val="25000"/>
                  </a:schemeClr>
                </a:solidFill>
              </a:rPr>
              <a:t>Le syndicalisme reste très lié aux </a:t>
            </a:r>
            <a:r>
              <a:rPr lang="fr-FR" sz="1600" b="1">
                <a:solidFill>
                  <a:schemeClr val="tx1">
                    <a:lumMod val="75000"/>
                    <a:lumOff val="25000"/>
                  </a:schemeClr>
                </a:solidFill>
              </a:rPr>
              <a:t>actions revendicatives </a:t>
            </a:r>
            <a:r>
              <a:rPr lang="fr-FR" sz="1600">
                <a:solidFill>
                  <a:schemeClr val="tx1">
                    <a:lumMod val="75000"/>
                    <a:lumOff val="25000"/>
                  </a:schemeClr>
                </a:solidFill>
              </a:rPr>
              <a:t>des organisations  syndicales (droits, défense, revendications, contre-pouvoir, intérêts des salariés, grève, CGT, groupe, aide).</a:t>
            </a:r>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Quel mot vous vient spontanément à l'esprit si l'on vous dit "syndicat" ? Base ensemble : 198 répondants</a:t>
            </a:r>
          </a:p>
        </p:txBody>
      </p:sp>
      <p:sp>
        <p:nvSpPr>
          <p:cNvPr id="22" name="ZoneTexte 21"/>
          <p:cNvSpPr txBox="1"/>
          <p:nvPr/>
        </p:nvSpPr>
        <p:spPr>
          <a:xfrm>
            <a:off x="251521" y="1810251"/>
            <a:ext cx="4547770" cy="646331"/>
          </a:xfrm>
          <a:prstGeom prst="rect">
            <a:avLst/>
          </a:prstGeom>
          <a:noFill/>
        </p:spPr>
        <p:txBody>
          <a:bodyPr wrap="square" rtlCol="0">
            <a:spAutoFit/>
          </a:bodyPr>
          <a:lstStyle/>
          <a:p>
            <a:r>
              <a:rPr lang="fr-FR" b="1">
                <a:solidFill>
                  <a:schemeClr val="tx1">
                    <a:lumMod val="75000"/>
                    <a:lumOff val="25000"/>
                  </a:schemeClr>
                </a:solidFill>
              </a:rPr>
              <a:t>Quel mot vous vient spontanément à l’esprit si l’on vous dit « syndicat » ?</a:t>
            </a: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28719" t="22101" r="28257" b="21131"/>
          <a:stretch/>
        </p:blipFill>
        <p:spPr>
          <a:xfrm>
            <a:off x="1975214" y="2625270"/>
            <a:ext cx="5189074" cy="3252002"/>
          </a:xfrm>
          <a:prstGeom prst="rect">
            <a:avLst/>
          </a:prstGeom>
        </p:spPr>
      </p:pic>
    </p:spTree>
    <p:extLst>
      <p:ext uri="{BB962C8B-B14F-4D97-AF65-F5344CB8AC3E}">
        <p14:creationId xmlns:p14="http://schemas.microsoft.com/office/powerpoint/2010/main" val="3268918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Perception du syndicalisme en France</a:t>
            </a:r>
            <a:endParaRPr lang="fr-FR" sz="2400" b="0" cap="none"/>
          </a:p>
        </p:txBody>
      </p:sp>
      <p:sp>
        <p:nvSpPr>
          <p:cNvPr id="9" name="ZoneTexte 8"/>
          <p:cNvSpPr txBox="1"/>
          <p:nvPr/>
        </p:nvSpPr>
        <p:spPr>
          <a:xfrm>
            <a:off x="179512" y="980728"/>
            <a:ext cx="8496944" cy="830997"/>
          </a:xfrm>
          <a:prstGeom prst="rect">
            <a:avLst/>
          </a:prstGeom>
          <a:noFill/>
        </p:spPr>
        <p:txBody>
          <a:bodyPr wrap="square" rtlCol="0">
            <a:spAutoFit/>
          </a:bodyPr>
          <a:lstStyle/>
          <a:p>
            <a:r>
              <a:rPr lang="fr-FR" sz="1600" dirty="0">
                <a:solidFill>
                  <a:schemeClr val="tx1">
                    <a:lumMod val="75000"/>
                    <a:lumOff val="25000"/>
                  </a:schemeClr>
                </a:solidFill>
              </a:rPr>
              <a:t>Pour les étudiants, c’est d’abord le </a:t>
            </a:r>
            <a:r>
              <a:rPr lang="fr-FR" sz="1600" b="1" dirty="0">
                <a:solidFill>
                  <a:schemeClr val="tx1">
                    <a:lumMod val="75000"/>
                    <a:lumOff val="25000"/>
                  </a:schemeClr>
                </a:solidFill>
              </a:rPr>
              <a:t>manque de retombées </a:t>
            </a:r>
            <a:r>
              <a:rPr lang="fr-FR" sz="1600" dirty="0">
                <a:solidFill>
                  <a:schemeClr val="tx1">
                    <a:lumMod val="75000"/>
                    <a:lumOff val="25000"/>
                  </a:schemeClr>
                </a:solidFill>
              </a:rPr>
              <a:t>des actions syndicales qui explique le faible taux de syndicalisation des salariés. Les entreprises puis les syndicats ont aussi leurs parts de responsabilité.</a:t>
            </a:r>
          </a:p>
        </p:txBody>
      </p:sp>
      <p:sp>
        <p:nvSpPr>
          <p:cNvPr id="15" name="Rectangle 14"/>
          <p:cNvSpPr/>
          <p:nvPr/>
        </p:nvSpPr>
        <p:spPr>
          <a:xfrm>
            <a:off x="107504" y="5994138"/>
            <a:ext cx="7920880" cy="415498"/>
          </a:xfrm>
          <a:prstGeom prst="rect">
            <a:avLst/>
          </a:prstGeom>
        </p:spPr>
        <p:txBody>
          <a:bodyPr wrap="square">
            <a:spAutoFit/>
          </a:bodyPr>
          <a:lstStyle/>
          <a:p>
            <a:r>
              <a:rPr lang="fr-FR" sz="1050" i="1">
                <a:solidFill>
                  <a:schemeClr val="tx1">
                    <a:lumMod val="75000"/>
                    <a:lumOff val="25000"/>
                  </a:schemeClr>
                </a:solidFill>
              </a:rPr>
              <a:t>La France est un des pays européens les moins syndiqués. Selon vous, pourquoi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11" name="Graphique 10"/>
          <p:cNvGraphicFramePr/>
          <p:nvPr>
            <p:extLst>
              <p:ext uri="{D42A27DB-BD31-4B8C-83A1-F6EECF244321}">
                <p14:modId xmlns:p14="http://schemas.microsoft.com/office/powerpoint/2010/main" val="17409256"/>
              </p:ext>
            </p:extLst>
          </p:nvPr>
        </p:nvGraphicFramePr>
        <p:xfrm>
          <a:off x="287524" y="1939166"/>
          <a:ext cx="8496944" cy="2713969"/>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111203" y="2087660"/>
            <a:ext cx="4057552" cy="2062103"/>
          </a:xfrm>
          <a:prstGeom prst="rect">
            <a:avLst/>
          </a:prstGeom>
          <a:noFill/>
        </p:spPr>
        <p:txBody>
          <a:bodyPr wrap="square" rtlCol="0">
            <a:spAutoFit/>
          </a:bodyPr>
          <a:lstStyle/>
          <a:p>
            <a:pPr algn="r"/>
            <a:r>
              <a:rPr lang="fr-FR" sz="1200" dirty="0">
                <a:solidFill>
                  <a:schemeClr val="tx1">
                    <a:lumMod val="75000"/>
                    <a:lumOff val="25000"/>
                  </a:schemeClr>
                </a:solidFill>
              </a:rPr>
              <a:t>Les syndicats ne parviennent plus à obtenir gain de cause lorsqu'ils se mobilisent</a:t>
            </a:r>
          </a:p>
          <a:p>
            <a:pPr algn="r"/>
            <a:endParaRPr lang="fr-FR" sz="300" dirty="0">
              <a:solidFill>
                <a:schemeClr val="tx1">
                  <a:lumMod val="75000"/>
                  <a:lumOff val="25000"/>
                </a:schemeClr>
              </a:solidFill>
            </a:endParaRPr>
          </a:p>
          <a:p>
            <a:pPr algn="r"/>
            <a:r>
              <a:rPr lang="fr-FR" sz="1200" dirty="0">
                <a:solidFill>
                  <a:schemeClr val="tx1">
                    <a:lumMod val="75000"/>
                    <a:lumOff val="25000"/>
                  </a:schemeClr>
                </a:solidFill>
              </a:rPr>
              <a:t>Les entreprises ne respectent pas correctement la liberté de se syndiquer</a:t>
            </a:r>
          </a:p>
          <a:p>
            <a:pPr algn="r"/>
            <a:endParaRPr lang="fr-FR" sz="300" dirty="0">
              <a:solidFill>
                <a:schemeClr val="tx1">
                  <a:lumMod val="75000"/>
                  <a:lumOff val="25000"/>
                </a:schemeClr>
              </a:solidFill>
            </a:endParaRPr>
          </a:p>
          <a:p>
            <a:pPr algn="r"/>
            <a:r>
              <a:rPr lang="fr-FR" sz="1200" dirty="0">
                <a:solidFill>
                  <a:schemeClr val="tx1">
                    <a:lumMod val="75000"/>
                    <a:lumOff val="25000"/>
                  </a:schemeClr>
                </a:solidFill>
              </a:rPr>
              <a:t>Les syndicats de salariés refusent toute évolution des entreprises et de la fonction publique</a:t>
            </a:r>
          </a:p>
          <a:p>
            <a:pPr algn="r"/>
            <a:endParaRPr lang="fr-FR" sz="300" dirty="0">
              <a:solidFill>
                <a:schemeClr val="tx1">
                  <a:lumMod val="75000"/>
                  <a:lumOff val="25000"/>
                </a:schemeClr>
              </a:solidFill>
            </a:endParaRPr>
          </a:p>
          <a:p>
            <a:pPr algn="r"/>
            <a:r>
              <a:rPr lang="fr-FR" sz="1200" dirty="0">
                <a:solidFill>
                  <a:schemeClr val="tx1">
                    <a:lumMod val="75000"/>
                    <a:lumOff val="25000"/>
                  </a:schemeClr>
                </a:solidFill>
              </a:rPr>
              <a:t>Les syndicats ne comprennent pas les préoccupations des salariés et des citoyens</a:t>
            </a:r>
          </a:p>
          <a:p>
            <a:pPr algn="r"/>
            <a:endParaRPr lang="fr-FR" sz="800" dirty="0">
              <a:solidFill>
                <a:schemeClr val="tx1">
                  <a:lumMod val="75000"/>
                  <a:lumOff val="25000"/>
                </a:schemeClr>
              </a:solidFill>
            </a:endParaRPr>
          </a:p>
          <a:p>
            <a:pPr algn="r"/>
            <a:r>
              <a:rPr lang="fr-FR" sz="1200" dirty="0">
                <a:solidFill>
                  <a:schemeClr val="tx1">
                    <a:lumMod val="75000"/>
                    <a:lumOff val="25000"/>
                  </a:schemeClr>
                </a:solidFill>
              </a:rPr>
              <a:t>Autre, précisez</a:t>
            </a:r>
          </a:p>
        </p:txBody>
      </p:sp>
      <p:sp>
        <p:nvSpPr>
          <p:cNvPr id="13" name="ZoneTexte 12"/>
          <p:cNvSpPr txBox="1"/>
          <p:nvPr/>
        </p:nvSpPr>
        <p:spPr>
          <a:xfrm>
            <a:off x="395536" y="4682258"/>
            <a:ext cx="8280920" cy="1107996"/>
          </a:xfrm>
          <a:prstGeom prst="rect">
            <a:avLst/>
          </a:prstGeom>
          <a:noFill/>
        </p:spPr>
        <p:txBody>
          <a:bodyPr wrap="square" rtlCol="0">
            <a:spAutoFit/>
          </a:bodyPr>
          <a:lstStyle/>
          <a:p>
            <a:r>
              <a:rPr lang="fr-FR" sz="1100" i="1" dirty="0">
                <a:solidFill>
                  <a:schemeClr val="tx1">
                    <a:lumMod val="75000"/>
                    <a:lumOff val="25000"/>
                  </a:schemeClr>
                </a:solidFill>
              </a:rPr>
              <a:t>« Syndicats trop extrêmes / se construisent sur de l’idéologie / n’ont pas évolué / sont conservateurs / ont une mauvaise image » </a:t>
            </a:r>
          </a:p>
          <a:p>
            <a:r>
              <a:rPr lang="fr-FR" sz="1100" i="1" dirty="0">
                <a:solidFill>
                  <a:schemeClr val="tx1">
                    <a:lumMod val="75000"/>
                    <a:lumOff val="25000"/>
                  </a:schemeClr>
                </a:solidFill>
              </a:rPr>
              <a:t>« Salariés ne voient pas l’intérêt ni l’utilité »</a:t>
            </a:r>
          </a:p>
          <a:p>
            <a:r>
              <a:rPr lang="fr-FR" sz="1100" i="1" dirty="0">
                <a:solidFill>
                  <a:schemeClr val="tx1">
                    <a:lumMod val="75000"/>
                    <a:lumOff val="25000"/>
                  </a:schemeClr>
                </a:solidFill>
              </a:rPr>
              <a:t>« Trop de rapport de force et d’incompréhensions / pas assez de confiance ni de dialogue »</a:t>
            </a:r>
          </a:p>
          <a:p>
            <a:r>
              <a:rPr lang="fr-FR" sz="1100" i="1" dirty="0">
                <a:solidFill>
                  <a:schemeClr val="tx1">
                    <a:lumMod val="75000"/>
                    <a:lumOff val="25000"/>
                  </a:schemeClr>
                </a:solidFill>
              </a:rPr>
              <a:t>« Direction n’écoute pas les salariés où il y a plus d’ouvriers  ; rapport de force en faveur des employeurs »</a:t>
            </a:r>
          </a:p>
          <a:p>
            <a:r>
              <a:rPr lang="fr-FR" sz="1100" i="1" dirty="0">
                <a:solidFill>
                  <a:schemeClr val="tx1">
                    <a:lumMod val="75000"/>
                    <a:lumOff val="25000"/>
                  </a:schemeClr>
                </a:solidFill>
              </a:rPr>
              <a:t>« Facteur générationnel : tendance tournée vers l’individualisation »</a:t>
            </a:r>
          </a:p>
          <a:p>
            <a:r>
              <a:rPr lang="fr-FR" sz="1100" i="1" dirty="0">
                <a:solidFill>
                  <a:schemeClr val="tx1">
                    <a:lumMod val="75000"/>
                    <a:lumOff val="25000"/>
                  </a:schemeClr>
                </a:solidFill>
              </a:rPr>
              <a:t>« Etat détruit le dialogue social »</a:t>
            </a:r>
          </a:p>
        </p:txBody>
      </p:sp>
      <p:sp>
        <p:nvSpPr>
          <p:cNvPr id="4" name="Virage 3"/>
          <p:cNvSpPr/>
          <p:nvPr/>
        </p:nvSpPr>
        <p:spPr>
          <a:xfrm rot="16200000" flipH="1">
            <a:off x="2798457" y="3937473"/>
            <a:ext cx="176186" cy="208073"/>
          </a:xfrm>
          <a:prstGeom prst="bentArrow">
            <a:avLst/>
          </a:prstGeom>
          <a:solidFill>
            <a:schemeClr val="tx1">
              <a:lumMod val="75000"/>
              <a:lumOff val="25000"/>
            </a:schemeClr>
          </a:solidFill>
          <a:ln>
            <a:solidFill>
              <a:schemeClr val="tx1">
                <a:lumMod val="75000"/>
                <a:lumOff val="2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ln w="3175">
                <a:solidFill>
                  <a:schemeClr val="tx1"/>
                </a:solidFill>
              </a:ln>
              <a:solidFill>
                <a:schemeClr val="tx1"/>
              </a:solidFill>
            </a:endParaRPr>
          </a:p>
        </p:txBody>
      </p:sp>
    </p:spTree>
    <p:extLst>
      <p:ext uri="{BB962C8B-B14F-4D97-AF65-F5344CB8AC3E}">
        <p14:creationId xmlns:p14="http://schemas.microsoft.com/office/powerpoint/2010/main" val="37537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Fonctionnement du dialogue social</a:t>
            </a:r>
            <a:endParaRPr lang="fr-FR" sz="2400" b="0" cap="none"/>
          </a:p>
        </p:txBody>
      </p:sp>
      <p:sp>
        <p:nvSpPr>
          <p:cNvPr id="9" name="ZoneTexte 8"/>
          <p:cNvSpPr txBox="1"/>
          <p:nvPr/>
        </p:nvSpPr>
        <p:spPr>
          <a:xfrm>
            <a:off x="179513" y="980728"/>
            <a:ext cx="8496944" cy="523220"/>
          </a:xfrm>
          <a:prstGeom prst="rect">
            <a:avLst/>
          </a:prstGeom>
          <a:noFill/>
        </p:spPr>
        <p:txBody>
          <a:bodyPr wrap="square" lIns="91440" tIns="45720" rIns="91440" bIns="45720" rtlCol="0" anchor="t">
            <a:spAutoFit/>
          </a:bodyPr>
          <a:lstStyle/>
          <a:p>
            <a:r>
              <a:rPr lang="fr-FR" sz="1400" dirty="0">
                <a:solidFill>
                  <a:schemeClr val="tx1">
                    <a:lumMod val="75000"/>
                    <a:lumOff val="25000"/>
                  </a:schemeClr>
                </a:solidFill>
                <a:latin typeface="Calibri"/>
                <a:cs typeface="Arial"/>
              </a:rPr>
              <a:t>La </a:t>
            </a:r>
            <a:r>
              <a:rPr lang="fr-FR" sz="1400" b="1" dirty="0">
                <a:solidFill>
                  <a:schemeClr val="tx1">
                    <a:lumMod val="75000"/>
                    <a:lumOff val="25000"/>
                  </a:schemeClr>
                </a:solidFill>
                <a:latin typeface="Calibri"/>
                <a:cs typeface="Arial"/>
              </a:rPr>
              <a:t>grève</a:t>
            </a:r>
            <a:r>
              <a:rPr lang="fr-FR" sz="1400" dirty="0">
                <a:solidFill>
                  <a:schemeClr val="tx1">
                    <a:lumMod val="75000"/>
                    <a:lumOff val="25000"/>
                  </a:schemeClr>
                </a:solidFill>
                <a:latin typeface="Calibri"/>
                <a:cs typeface="Arial"/>
              </a:rPr>
              <a:t>, tradition française pour 8 étudiants sur 10 est la conséquence de l’échec du dialogue social selon eux.</a:t>
            </a:r>
          </a:p>
          <a:p>
            <a:r>
              <a:rPr lang="fr-FR" sz="1400" dirty="0">
                <a:solidFill>
                  <a:schemeClr val="tx1">
                    <a:lumMod val="75000"/>
                    <a:lumOff val="25000"/>
                  </a:schemeClr>
                </a:solidFill>
                <a:latin typeface="Calibri"/>
                <a:cs typeface="Arial"/>
              </a:rPr>
              <a:t>Aujourd’hui, </a:t>
            </a:r>
            <a:r>
              <a:rPr lang="fr-FR" sz="1400" b="1" dirty="0">
                <a:solidFill>
                  <a:schemeClr val="tx1">
                    <a:lumMod val="75000"/>
                    <a:lumOff val="25000"/>
                  </a:schemeClr>
                </a:solidFill>
                <a:latin typeface="Calibri"/>
                <a:cs typeface="Arial"/>
              </a:rPr>
              <a:t>organisations syndicales et mouvements citoyens </a:t>
            </a:r>
            <a:r>
              <a:rPr lang="fr-FR" sz="1400" dirty="0">
                <a:solidFill>
                  <a:schemeClr val="tx1">
                    <a:lumMod val="75000"/>
                    <a:lumOff val="25000"/>
                  </a:schemeClr>
                </a:solidFill>
                <a:latin typeface="Calibri"/>
                <a:cs typeface="Arial"/>
              </a:rPr>
              <a:t>semblent se valoir en termes d’efficacité.</a:t>
            </a:r>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Pour chacune des propositions suivantes, diriez-vous que vous êtes... ? Base ensemble : 198 répondants</a:t>
            </a:r>
          </a:p>
        </p:txBody>
      </p:sp>
      <p:graphicFrame>
        <p:nvGraphicFramePr>
          <p:cNvPr id="11" name="Graphique 10"/>
          <p:cNvGraphicFramePr/>
          <p:nvPr>
            <p:extLst>
              <p:ext uri="{D42A27DB-BD31-4B8C-83A1-F6EECF244321}">
                <p14:modId xmlns:p14="http://schemas.microsoft.com/office/powerpoint/2010/main" val="3794828286"/>
              </p:ext>
            </p:extLst>
          </p:nvPr>
        </p:nvGraphicFramePr>
        <p:xfrm>
          <a:off x="107504" y="2065060"/>
          <a:ext cx="8496944" cy="3655825"/>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0" y="2557953"/>
            <a:ext cx="3923928" cy="3046988"/>
          </a:xfrm>
          <a:prstGeom prst="rect">
            <a:avLst/>
          </a:prstGeom>
          <a:noFill/>
        </p:spPr>
        <p:txBody>
          <a:bodyPr wrap="square" rtlCol="0">
            <a:spAutoFit/>
          </a:bodyPr>
          <a:lstStyle/>
          <a:p>
            <a:pPr algn="r"/>
            <a:r>
              <a:rPr lang="fr-FR" sz="1200">
                <a:solidFill>
                  <a:schemeClr val="tx1">
                    <a:lumMod val="65000"/>
                    <a:lumOff val="35000"/>
                  </a:schemeClr>
                </a:solidFill>
              </a:rPr>
              <a:t>Les salariés français font plus souvent grève que leurs homologues européens</a:t>
            </a: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r>
              <a:rPr lang="fr-FR" sz="1200">
                <a:solidFill>
                  <a:schemeClr val="tx1">
                    <a:lumMod val="65000"/>
                    <a:lumOff val="35000"/>
                  </a:schemeClr>
                </a:solidFill>
              </a:rPr>
              <a:t>La grève constitue un échec du dialogue social</a:t>
            </a: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r>
              <a:rPr lang="fr-FR" sz="1200">
                <a:solidFill>
                  <a:schemeClr val="tx1">
                    <a:lumMod val="65000"/>
                    <a:lumOff val="35000"/>
                  </a:schemeClr>
                </a:solidFill>
              </a:rPr>
              <a:t>La défense ou la mise en cause des acquis sociaux bloquent le dialogue social</a:t>
            </a: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r>
              <a:rPr lang="fr-FR" sz="1200">
                <a:solidFill>
                  <a:schemeClr val="tx1">
                    <a:lumMod val="65000"/>
                    <a:lumOff val="35000"/>
                  </a:schemeClr>
                </a:solidFill>
              </a:rPr>
              <a:t>Les mouvements de citoyens sont plus efficaces que les organisations syndicales pour obtenir de nouveaux droits sociaux</a:t>
            </a:r>
          </a:p>
        </p:txBody>
      </p:sp>
      <p:graphicFrame>
        <p:nvGraphicFramePr>
          <p:cNvPr id="13" name="Tableau 12"/>
          <p:cNvGraphicFramePr>
            <a:graphicFrameLocks noGrp="1"/>
          </p:cNvGraphicFramePr>
          <p:nvPr>
            <p:extLst>
              <p:ext uri="{D42A27DB-BD31-4B8C-83A1-F6EECF244321}">
                <p14:modId xmlns:p14="http://schemas.microsoft.com/office/powerpoint/2010/main" val="3700497692"/>
              </p:ext>
            </p:extLst>
          </p:nvPr>
        </p:nvGraphicFramePr>
        <p:xfrm>
          <a:off x="7452320" y="1700808"/>
          <a:ext cx="1691680" cy="3970546"/>
        </p:xfrm>
        <a:graphic>
          <a:graphicData uri="http://schemas.openxmlformats.org/drawingml/2006/table">
            <a:tbl>
              <a:tblPr firstRow="1" bandRow="1">
                <a:tableStyleId>{5940675A-B579-460E-94D1-54222C63F5DA}</a:tableStyleId>
              </a:tblPr>
              <a:tblGrid>
                <a:gridCol w="1691680">
                  <a:extLst>
                    <a:ext uri="{9D8B030D-6E8A-4147-A177-3AD203B41FA5}">
                      <a16:colId xmlns:a16="http://schemas.microsoft.com/office/drawing/2014/main" val="20000"/>
                    </a:ext>
                  </a:extLst>
                </a:gridCol>
              </a:tblGrid>
              <a:tr h="804122">
                <a:tc>
                  <a:txBody>
                    <a:bodyPr/>
                    <a:lstStyle/>
                    <a:p>
                      <a:pPr algn="ctr"/>
                      <a:r>
                        <a:rPr lang="fr-FR" sz="1100" b="0" dirty="0">
                          <a:solidFill>
                            <a:schemeClr val="tx1">
                              <a:lumMod val="75000"/>
                              <a:lumOff val="25000"/>
                            </a:schemeClr>
                          </a:solidFill>
                        </a:rPr>
                        <a:t>ST Tout à fait + plutôt d’accord / </a:t>
                      </a:r>
                      <a:r>
                        <a:rPr lang="fr-FR" sz="1100" b="0" dirty="0">
                          <a:solidFill>
                            <a:srgbClr val="17A5E5"/>
                          </a:solidFill>
                        </a:rPr>
                        <a:t>Rappel 2020</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24595829"/>
                  </a:ext>
                </a:extLst>
              </a:tr>
              <a:tr h="657919">
                <a:tc>
                  <a:txBody>
                    <a:bodyPr/>
                    <a:lstStyle/>
                    <a:p>
                      <a:pPr algn="ctr"/>
                      <a:r>
                        <a:rPr lang="fr-FR" sz="1600" b="0" dirty="0">
                          <a:solidFill>
                            <a:srgbClr val="00B050"/>
                          </a:solidFill>
                        </a:rPr>
                        <a:t>80% </a:t>
                      </a:r>
                      <a:r>
                        <a:rPr lang="fr-FR" sz="1600" b="0" dirty="0">
                          <a:solidFill>
                            <a:schemeClr val="tx1">
                              <a:lumMod val="75000"/>
                              <a:lumOff val="25000"/>
                            </a:schemeClr>
                          </a:solidFill>
                        </a:rPr>
                        <a:t>/</a:t>
                      </a:r>
                      <a:r>
                        <a:rPr lang="fr-FR" sz="1600" b="0" dirty="0">
                          <a:solidFill>
                            <a:srgbClr val="00B050"/>
                          </a:solidFill>
                        </a:rPr>
                        <a:t> </a:t>
                      </a:r>
                      <a:r>
                        <a:rPr lang="fr-FR" sz="1600" b="0" dirty="0">
                          <a:solidFill>
                            <a:srgbClr val="17A5E5"/>
                          </a:solidFill>
                        </a:rPr>
                        <a:t>92%</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8517750"/>
                  </a:ext>
                </a:extLst>
              </a:tr>
              <a:tr h="950327">
                <a:tc>
                  <a:txBody>
                    <a:bodyPr/>
                    <a:lstStyle/>
                    <a:p>
                      <a:pPr algn="ctr"/>
                      <a:r>
                        <a:rPr lang="fr-FR" sz="1600" b="0" dirty="0">
                          <a:solidFill>
                            <a:srgbClr val="00B050"/>
                          </a:solidFill>
                        </a:rPr>
                        <a:t>60%</a:t>
                      </a:r>
                      <a:r>
                        <a:rPr lang="fr-FR" sz="1600" b="0" dirty="0">
                          <a:solidFill>
                            <a:schemeClr val="tx1">
                              <a:lumMod val="75000"/>
                              <a:lumOff val="25000"/>
                            </a:schemeClr>
                          </a:solidFill>
                        </a:rPr>
                        <a:t> </a:t>
                      </a:r>
                      <a:r>
                        <a:rPr lang="fr-FR" sz="1600" b="0" dirty="0" smtClean="0">
                          <a:solidFill>
                            <a:schemeClr val="tx1">
                              <a:lumMod val="75000"/>
                              <a:lumOff val="25000"/>
                            </a:schemeClr>
                          </a:solidFill>
                        </a:rPr>
                        <a:t>/ </a:t>
                      </a:r>
                      <a:r>
                        <a:rPr lang="fr-FR" sz="1600" b="0" i="0" kern="1200" dirty="0" smtClean="0">
                          <a:solidFill>
                            <a:srgbClr val="17A5E5"/>
                          </a:solidFill>
                          <a:effectLst/>
                          <a:latin typeface="+mn-lt"/>
                          <a:ea typeface="+mn-ea"/>
                          <a:cs typeface="+mn-cs"/>
                        </a:rPr>
                        <a:t>∅</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85043000"/>
                  </a:ext>
                </a:extLst>
              </a:tr>
              <a:tr h="657919">
                <a:tc>
                  <a:txBody>
                    <a:bodyPr/>
                    <a:lstStyle/>
                    <a:p>
                      <a:pPr algn="ctr"/>
                      <a:r>
                        <a:rPr lang="fr-FR" sz="1600" b="0" kern="1200" dirty="0">
                          <a:solidFill>
                            <a:srgbClr val="00B050"/>
                          </a:solidFill>
                          <a:latin typeface="+mn-lt"/>
                          <a:ea typeface="+mn-ea"/>
                          <a:cs typeface="+mn-cs"/>
                        </a:rPr>
                        <a:t>56% </a:t>
                      </a:r>
                      <a:r>
                        <a:rPr lang="fr-FR" sz="1600" b="0" dirty="0">
                          <a:solidFill>
                            <a:schemeClr val="tx1">
                              <a:lumMod val="75000"/>
                              <a:lumOff val="25000"/>
                            </a:schemeClr>
                          </a:solidFill>
                        </a:rPr>
                        <a:t>/</a:t>
                      </a:r>
                      <a:r>
                        <a:rPr lang="fr-FR" sz="1600" b="0" dirty="0">
                          <a:solidFill>
                            <a:srgbClr val="92D050"/>
                          </a:solidFill>
                        </a:rPr>
                        <a:t> </a:t>
                      </a:r>
                      <a:r>
                        <a:rPr lang="fr-FR" sz="1600" b="0" dirty="0">
                          <a:solidFill>
                            <a:srgbClr val="17A5E5"/>
                          </a:solidFill>
                        </a:rPr>
                        <a:t>60%</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1570498"/>
                  </a:ext>
                </a:extLst>
              </a:tr>
              <a:tr h="900259">
                <a:tc>
                  <a:txBody>
                    <a:bodyPr/>
                    <a:lstStyle/>
                    <a:p>
                      <a:pPr algn="ctr"/>
                      <a:r>
                        <a:rPr lang="fr-FR" sz="1600" b="0" kern="1200" dirty="0">
                          <a:solidFill>
                            <a:srgbClr val="00B050"/>
                          </a:solidFill>
                          <a:latin typeface="+mn-lt"/>
                          <a:ea typeface="+mn-ea"/>
                          <a:cs typeface="+mn-cs"/>
                        </a:rPr>
                        <a:t>48% </a:t>
                      </a:r>
                      <a:r>
                        <a:rPr lang="fr-FR" sz="1600" b="0" dirty="0">
                          <a:solidFill>
                            <a:schemeClr val="tx1">
                              <a:lumMod val="75000"/>
                              <a:lumOff val="25000"/>
                            </a:schemeClr>
                          </a:solidFill>
                        </a:rPr>
                        <a:t>/</a:t>
                      </a:r>
                      <a:r>
                        <a:rPr lang="fr-FR" sz="1600" b="0" baseline="0" dirty="0">
                          <a:solidFill>
                            <a:schemeClr val="tx1">
                              <a:lumMod val="75000"/>
                              <a:lumOff val="25000"/>
                            </a:schemeClr>
                          </a:solidFill>
                        </a:rPr>
                        <a:t> </a:t>
                      </a:r>
                      <a:r>
                        <a:rPr lang="fr-FR" sz="1600" b="0" i="0" kern="1200" baseline="0" dirty="0" smtClean="0">
                          <a:solidFill>
                            <a:srgbClr val="17A5E5"/>
                          </a:solidFill>
                          <a:effectLst/>
                          <a:latin typeface="+mn-lt"/>
                          <a:ea typeface="+mn-ea"/>
                          <a:cs typeface="+mn-cs"/>
                        </a:rPr>
                        <a:t>36%</a:t>
                      </a:r>
                      <a:endParaRPr lang="fr-FR" sz="16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8929735"/>
                  </a:ext>
                </a:extLst>
              </a:tr>
            </a:tbl>
          </a:graphicData>
        </a:graphic>
      </p:graphicFrame>
    </p:spTree>
    <p:extLst>
      <p:ext uri="{BB962C8B-B14F-4D97-AF65-F5344CB8AC3E}">
        <p14:creationId xmlns:p14="http://schemas.microsoft.com/office/powerpoint/2010/main" val="67899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Fonctionnement du dialogue social</a:t>
            </a:r>
            <a:endParaRPr lang="fr-FR" sz="2400" b="0" cap="none"/>
          </a:p>
        </p:txBody>
      </p:sp>
      <p:sp>
        <p:nvSpPr>
          <p:cNvPr id="9" name="ZoneTexte 8"/>
          <p:cNvSpPr txBox="1"/>
          <p:nvPr/>
        </p:nvSpPr>
        <p:spPr>
          <a:xfrm>
            <a:off x="182178" y="1052736"/>
            <a:ext cx="8496944" cy="523220"/>
          </a:xfrm>
          <a:prstGeom prst="rect">
            <a:avLst/>
          </a:prstGeom>
          <a:noFill/>
        </p:spPr>
        <p:txBody>
          <a:bodyPr wrap="square" rtlCol="0">
            <a:spAutoFit/>
          </a:bodyPr>
          <a:lstStyle/>
          <a:p>
            <a:r>
              <a:rPr lang="fr-FR" sz="1400">
                <a:solidFill>
                  <a:schemeClr val="tx1">
                    <a:lumMod val="75000"/>
                    <a:lumOff val="25000"/>
                  </a:schemeClr>
                </a:solidFill>
              </a:rPr>
              <a:t>Les étudiants sont partagés quant au </a:t>
            </a:r>
            <a:r>
              <a:rPr lang="fr-FR" sz="1400" b="1">
                <a:solidFill>
                  <a:schemeClr val="tx1">
                    <a:lumMod val="75000"/>
                    <a:lumOff val="25000"/>
                  </a:schemeClr>
                </a:solidFill>
              </a:rPr>
              <a:t>caractère « universel » des syndicats</a:t>
            </a:r>
            <a:r>
              <a:rPr lang="fr-FR" sz="1400">
                <a:solidFill>
                  <a:schemeClr val="tx1">
                    <a:lumMod val="75000"/>
                    <a:lumOff val="25000"/>
                  </a:schemeClr>
                </a:solidFill>
              </a:rPr>
              <a:t>. 1 sur 2 environ estime qu’ils s’adressent plus aux ouvriers et employés mais 51%, aussi, pensent qu’ils représentent tous les travailleurs.</a:t>
            </a:r>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Pour chacune des propositions suivantes, diriez-vous que vous êtes... ? Base ensemble : 198 répondants</a:t>
            </a:r>
          </a:p>
        </p:txBody>
      </p:sp>
      <p:graphicFrame>
        <p:nvGraphicFramePr>
          <p:cNvPr id="11" name="Graphique 10"/>
          <p:cNvGraphicFramePr/>
          <p:nvPr>
            <p:extLst>
              <p:ext uri="{D42A27DB-BD31-4B8C-83A1-F6EECF244321}">
                <p14:modId xmlns:p14="http://schemas.microsoft.com/office/powerpoint/2010/main" val="3605241145"/>
              </p:ext>
            </p:extLst>
          </p:nvPr>
        </p:nvGraphicFramePr>
        <p:xfrm>
          <a:off x="107504" y="2209076"/>
          <a:ext cx="8496944" cy="3655825"/>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48726" y="2713132"/>
            <a:ext cx="4176464" cy="3046988"/>
          </a:xfrm>
          <a:prstGeom prst="rect">
            <a:avLst/>
          </a:prstGeom>
          <a:noFill/>
        </p:spPr>
        <p:txBody>
          <a:bodyPr wrap="square" rtlCol="0">
            <a:spAutoFit/>
          </a:bodyPr>
          <a:lstStyle/>
          <a:p>
            <a:pPr algn="r"/>
            <a:endParaRPr lang="fr-FR" sz="1200">
              <a:solidFill>
                <a:schemeClr val="tx1">
                  <a:lumMod val="65000"/>
                  <a:lumOff val="35000"/>
                </a:schemeClr>
              </a:solidFill>
            </a:endParaRPr>
          </a:p>
          <a:p>
            <a:pPr algn="r"/>
            <a:r>
              <a:rPr lang="fr-FR" sz="1200">
                <a:solidFill>
                  <a:schemeClr val="tx1">
                    <a:lumMod val="65000"/>
                    <a:lumOff val="35000"/>
                  </a:schemeClr>
                </a:solidFill>
              </a:rPr>
              <a:t>Le syndicalisme s’adresse davantage aux ouvriers et employés qu’aux cadres</a:t>
            </a: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r>
              <a:rPr lang="fr-FR" sz="1200">
                <a:solidFill>
                  <a:schemeClr val="tx1">
                    <a:lumMod val="65000"/>
                    <a:lumOff val="35000"/>
                  </a:schemeClr>
                </a:solidFill>
              </a:rPr>
              <a:t>Les syndicats représentent tous les travailleurs (agents de la fonction publique, salariés des entreprises, free-lance, professions libérales, intérimaires…)</a:t>
            </a: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endParaRPr lang="fr-FR" sz="1200">
              <a:solidFill>
                <a:schemeClr val="tx1">
                  <a:lumMod val="65000"/>
                  <a:lumOff val="35000"/>
                </a:schemeClr>
              </a:solidFill>
            </a:endParaRPr>
          </a:p>
          <a:p>
            <a:pPr algn="r"/>
            <a:r>
              <a:rPr lang="fr-FR" sz="1200">
                <a:solidFill>
                  <a:schemeClr val="tx1">
                    <a:lumMod val="65000"/>
                    <a:lumOff val="35000"/>
                  </a:schemeClr>
                </a:solidFill>
              </a:rPr>
              <a:t>Dans les activités du tertiaire et de l’économie du savoir, on n’a pas besoin de syndicats</a:t>
            </a:r>
          </a:p>
          <a:p>
            <a:pPr algn="r"/>
            <a:endParaRPr lang="fr-FR" sz="1200">
              <a:solidFill>
                <a:schemeClr val="tx1">
                  <a:lumMod val="65000"/>
                  <a:lumOff val="35000"/>
                </a:schemeClr>
              </a:solidFill>
            </a:endParaRPr>
          </a:p>
        </p:txBody>
      </p:sp>
      <p:graphicFrame>
        <p:nvGraphicFramePr>
          <p:cNvPr id="13" name="Tableau 12"/>
          <p:cNvGraphicFramePr>
            <a:graphicFrameLocks noGrp="1"/>
          </p:cNvGraphicFramePr>
          <p:nvPr>
            <p:extLst>
              <p:ext uri="{D42A27DB-BD31-4B8C-83A1-F6EECF244321}">
                <p14:modId xmlns:p14="http://schemas.microsoft.com/office/powerpoint/2010/main" val="3817366648"/>
              </p:ext>
            </p:extLst>
          </p:nvPr>
        </p:nvGraphicFramePr>
        <p:xfrm>
          <a:off x="7847856" y="1844824"/>
          <a:ext cx="1075352" cy="3981039"/>
        </p:xfrm>
        <a:graphic>
          <a:graphicData uri="http://schemas.openxmlformats.org/drawingml/2006/table">
            <a:tbl>
              <a:tblPr firstRow="1" bandRow="1">
                <a:tableStyleId>{5940675A-B579-460E-94D1-54222C63F5DA}</a:tableStyleId>
              </a:tblPr>
              <a:tblGrid>
                <a:gridCol w="1075352">
                  <a:extLst>
                    <a:ext uri="{9D8B030D-6E8A-4147-A177-3AD203B41FA5}">
                      <a16:colId xmlns:a16="http://schemas.microsoft.com/office/drawing/2014/main" val="20000"/>
                    </a:ext>
                  </a:extLst>
                </a:gridCol>
              </a:tblGrid>
              <a:tr h="817512">
                <a:tc>
                  <a:txBody>
                    <a:bodyPr/>
                    <a:lstStyle/>
                    <a:p>
                      <a:pPr algn="ctr"/>
                      <a:r>
                        <a:rPr lang="fr-FR" sz="1100" b="0">
                          <a:solidFill>
                            <a:schemeClr val="tx1">
                              <a:lumMod val="75000"/>
                              <a:lumOff val="25000"/>
                            </a:schemeClr>
                          </a:solidFill>
                        </a:rPr>
                        <a:t>ST Tout à fait + plutôt d’accord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24595829"/>
                  </a:ext>
                </a:extLst>
              </a:tr>
              <a:tr h="1075295">
                <a:tc>
                  <a:txBody>
                    <a:bodyPr/>
                    <a:lstStyle/>
                    <a:p>
                      <a:pPr algn="ctr"/>
                      <a:r>
                        <a:rPr lang="fr-FR" sz="1600" b="0" kern="1200">
                          <a:solidFill>
                            <a:srgbClr val="00B050"/>
                          </a:solidFill>
                          <a:latin typeface="+mn-lt"/>
                          <a:ea typeface="+mn-ea"/>
                          <a:cs typeface="+mn-cs"/>
                        </a:rPr>
                        <a:t>55%</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8517750"/>
                  </a:ext>
                </a:extLst>
              </a:tr>
              <a:tr h="1008112">
                <a:tc>
                  <a:txBody>
                    <a:bodyPr/>
                    <a:lstStyle/>
                    <a:p>
                      <a:pPr algn="ctr"/>
                      <a:r>
                        <a:rPr lang="fr-FR" sz="1600" b="0" kern="1200">
                          <a:solidFill>
                            <a:srgbClr val="00B050"/>
                          </a:solidFill>
                          <a:latin typeface="+mn-lt"/>
                          <a:ea typeface="+mn-ea"/>
                          <a:cs typeface="+mn-cs"/>
                        </a:rPr>
                        <a:t>51%</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85043000"/>
                  </a:ext>
                </a:extLst>
              </a:tr>
              <a:tr h="1080120">
                <a:tc>
                  <a:txBody>
                    <a:bodyPr/>
                    <a:lstStyle/>
                    <a:p>
                      <a:pPr algn="ctr"/>
                      <a:r>
                        <a:rPr lang="fr-FR" sz="1600" b="0" kern="1200">
                          <a:solidFill>
                            <a:srgbClr val="00B050"/>
                          </a:solidFill>
                          <a:latin typeface="+mn-lt"/>
                          <a:ea typeface="+mn-ea"/>
                          <a:cs typeface="+mn-cs"/>
                        </a:rPr>
                        <a:t>9%</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1570498"/>
                  </a:ext>
                </a:extLst>
              </a:tr>
            </a:tbl>
          </a:graphicData>
        </a:graphic>
      </p:graphicFrame>
    </p:spTree>
    <p:extLst>
      <p:ext uri="{BB962C8B-B14F-4D97-AF65-F5344CB8AC3E}">
        <p14:creationId xmlns:p14="http://schemas.microsoft.com/office/powerpoint/2010/main" val="398019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Fonctionnement du dialogue social</a:t>
            </a:r>
            <a:endParaRPr lang="fr-FR" sz="2400" b="0" cap="none"/>
          </a:p>
        </p:txBody>
      </p:sp>
      <p:sp>
        <p:nvSpPr>
          <p:cNvPr id="9" name="ZoneTexte 8"/>
          <p:cNvSpPr txBox="1"/>
          <p:nvPr/>
        </p:nvSpPr>
        <p:spPr>
          <a:xfrm>
            <a:off x="251520" y="1026984"/>
            <a:ext cx="8496944" cy="523220"/>
          </a:xfrm>
          <a:prstGeom prst="rect">
            <a:avLst/>
          </a:prstGeom>
          <a:noFill/>
        </p:spPr>
        <p:txBody>
          <a:bodyPr wrap="square" rtlCol="0">
            <a:spAutoFit/>
          </a:bodyPr>
          <a:lstStyle/>
          <a:p>
            <a:r>
              <a:rPr lang="fr-FR" sz="1400">
                <a:solidFill>
                  <a:schemeClr val="tx1">
                    <a:lumMod val="75000"/>
                    <a:lumOff val="25000"/>
                  </a:schemeClr>
                </a:solidFill>
              </a:rPr>
              <a:t>Les étudiants estiment majoritairement que </a:t>
            </a:r>
            <a:r>
              <a:rPr lang="fr-FR" sz="1400" b="1">
                <a:solidFill>
                  <a:schemeClr val="tx1">
                    <a:lumMod val="75000"/>
                    <a:lumOff val="25000"/>
                  </a:schemeClr>
                </a:solidFill>
              </a:rPr>
              <a:t>toutes les entreprises </a:t>
            </a:r>
            <a:r>
              <a:rPr lang="fr-FR" sz="1400">
                <a:solidFill>
                  <a:schemeClr val="tx1">
                    <a:lumMod val="75000"/>
                    <a:lumOff val="25000"/>
                  </a:schemeClr>
                </a:solidFill>
              </a:rPr>
              <a:t>doivent avoir des organisations syndicales et attendent d’elles qu’elles jouent </a:t>
            </a:r>
            <a:r>
              <a:rPr lang="fr-FR" sz="1400" b="1">
                <a:solidFill>
                  <a:schemeClr val="tx1">
                    <a:lumMod val="75000"/>
                    <a:lumOff val="25000"/>
                  </a:schemeClr>
                </a:solidFill>
              </a:rPr>
              <a:t>un rôle dans la stratégie </a:t>
            </a:r>
            <a:r>
              <a:rPr lang="fr-FR" sz="1400">
                <a:solidFill>
                  <a:schemeClr val="tx1">
                    <a:lumMod val="75000"/>
                    <a:lumOff val="25000"/>
                  </a:schemeClr>
                </a:solidFill>
              </a:rPr>
              <a:t>de l’entreprise.</a:t>
            </a:r>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Etes-vous d'accord avec les affirmations suivantes... ? Base ensemble : 198 répondants</a:t>
            </a:r>
          </a:p>
        </p:txBody>
      </p:sp>
      <p:graphicFrame>
        <p:nvGraphicFramePr>
          <p:cNvPr id="13" name="Tableau 12"/>
          <p:cNvGraphicFramePr>
            <a:graphicFrameLocks noGrp="1"/>
          </p:cNvGraphicFramePr>
          <p:nvPr>
            <p:extLst>
              <p:ext uri="{D42A27DB-BD31-4B8C-83A1-F6EECF244321}">
                <p14:modId xmlns:p14="http://schemas.microsoft.com/office/powerpoint/2010/main" val="1778924016"/>
              </p:ext>
            </p:extLst>
          </p:nvPr>
        </p:nvGraphicFramePr>
        <p:xfrm>
          <a:off x="7452320" y="1628800"/>
          <a:ext cx="1800200" cy="4673884"/>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20000"/>
                    </a:ext>
                  </a:extLst>
                </a:gridCol>
              </a:tblGrid>
              <a:tr h="720080">
                <a:tc>
                  <a:txBody>
                    <a:bodyPr/>
                    <a:lstStyle/>
                    <a:p>
                      <a:pPr algn="ctr"/>
                      <a:r>
                        <a:rPr lang="fr-FR" sz="1100" b="0" dirty="0">
                          <a:solidFill>
                            <a:schemeClr val="tx1">
                              <a:lumMod val="75000"/>
                              <a:lumOff val="25000"/>
                            </a:schemeClr>
                          </a:solidFill>
                        </a:rPr>
                        <a:t>ST Tout à fait + plutôt d’accord / </a:t>
                      </a:r>
                      <a:r>
                        <a:rPr lang="fr-FR" sz="1100" b="0" dirty="0">
                          <a:solidFill>
                            <a:srgbClr val="17A5E5"/>
                          </a:solidFill>
                        </a:rPr>
                        <a:t>Rappel 2020</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24595829"/>
                  </a:ext>
                </a:extLst>
              </a:tr>
              <a:tr h="864097">
                <a:tc>
                  <a:txBody>
                    <a:bodyPr/>
                    <a:lstStyle/>
                    <a:p>
                      <a:pPr algn="ctr"/>
                      <a:r>
                        <a:rPr lang="fr-FR" sz="1600" b="0" dirty="0">
                          <a:solidFill>
                            <a:srgbClr val="00B050"/>
                          </a:solidFill>
                        </a:rPr>
                        <a:t>76% </a:t>
                      </a:r>
                      <a:r>
                        <a:rPr lang="fr-FR" sz="1600" b="0" dirty="0">
                          <a:solidFill>
                            <a:schemeClr val="tx1">
                              <a:lumMod val="75000"/>
                              <a:lumOff val="25000"/>
                            </a:schemeClr>
                          </a:solidFill>
                        </a:rPr>
                        <a:t>/</a:t>
                      </a:r>
                      <a:r>
                        <a:rPr lang="fr-FR" sz="1600" b="0" baseline="0" dirty="0">
                          <a:solidFill>
                            <a:srgbClr val="00B050"/>
                          </a:solidFill>
                        </a:rPr>
                        <a:t> </a:t>
                      </a:r>
                      <a:r>
                        <a:rPr lang="fr-FR" sz="1600" b="0" baseline="0" dirty="0">
                          <a:solidFill>
                            <a:srgbClr val="17A5E5"/>
                          </a:solidFill>
                        </a:rPr>
                        <a:t>74%</a:t>
                      </a:r>
                      <a:endParaRPr lang="fr-FR" sz="16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8517750"/>
                  </a:ext>
                </a:extLst>
              </a:tr>
              <a:tr h="695635">
                <a:tc>
                  <a:txBody>
                    <a:bodyPr/>
                    <a:lstStyle/>
                    <a:p>
                      <a:pPr algn="ctr"/>
                      <a:r>
                        <a:rPr lang="fr-FR" sz="1600" b="0" dirty="0">
                          <a:solidFill>
                            <a:srgbClr val="00B050"/>
                          </a:solidFill>
                        </a:rPr>
                        <a:t>58% </a:t>
                      </a:r>
                      <a:r>
                        <a:rPr lang="fr-FR" sz="1600" b="0" dirty="0">
                          <a:solidFill>
                            <a:schemeClr val="tx1">
                              <a:lumMod val="75000"/>
                              <a:lumOff val="25000"/>
                            </a:schemeClr>
                          </a:solidFill>
                        </a:rPr>
                        <a:t>/</a:t>
                      </a:r>
                      <a:r>
                        <a:rPr lang="fr-FR" sz="1600" b="0" dirty="0">
                          <a:solidFill>
                            <a:srgbClr val="92D050"/>
                          </a:solidFill>
                        </a:rPr>
                        <a:t> </a:t>
                      </a:r>
                      <a:r>
                        <a:rPr lang="fr-FR" sz="1600" b="0" dirty="0">
                          <a:solidFill>
                            <a:srgbClr val="17A5E5"/>
                          </a:solidFill>
                        </a:rPr>
                        <a:t>51%</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85043000"/>
                  </a:ext>
                </a:extLst>
              </a:tr>
              <a:tr h="864096">
                <a:tc>
                  <a:txBody>
                    <a:bodyPr/>
                    <a:lstStyle/>
                    <a:p>
                      <a:pPr algn="ctr"/>
                      <a:r>
                        <a:rPr lang="fr-FR" sz="1600" b="0" dirty="0">
                          <a:solidFill>
                            <a:srgbClr val="00B050"/>
                          </a:solidFill>
                        </a:rPr>
                        <a:t>55% </a:t>
                      </a:r>
                      <a:r>
                        <a:rPr lang="fr-FR" sz="1600" b="0" baseline="0" dirty="0">
                          <a:solidFill>
                            <a:schemeClr val="tx1">
                              <a:lumMod val="75000"/>
                              <a:lumOff val="25000"/>
                            </a:schemeClr>
                          </a:solidFill>
                        </a:rPr>
                        <a:t>/ </a:t>
                      </a:r>
                      <a:r>
                        <a:rPr lang="fr-FR" sz="1600" b="0" i="0" kern="1200" dirty="0">
                          <a:solidFill>
                            <a:srgbClr val="17A5E5"/>
                          </a:solidFill>
                          <a:effectLst/>
                          <a:latin typeface="+mn-lt"/>
                          <a:ea typeface="+mn-ea"/>
                          <a:cs typeface="+mn-cs"/>
                        </a:rPr>
                        <a:t>∅</a:t>
                      </a:r>
                      <a:endParaRPr lang="fr-FR" sz="12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65880">
                <a:tc>
                  <a:txBody>
                    <a:bodyPr/>
                    <a:lstStyle/>
                    <a:p>
                      <a:pPr algn="ctr"/>
                      <a:r>
                        <a:rPr lang="fr-FR" sz="1600" b="0" dirty="0">
                          <a:solidFill>
                            <a:srgbClr val="00B050"/>
                          </a:solidFill>
                        </a:rPr>
                        <a:t>25% </a:t>
                      </a:r>
                      <a:r>
                        <a:rPr lang="fr-FR" sz="1600" b="0" dirty="0">
                          <a:solidFill>
                            <a:schemeClr val="tx1">
                              <a:lumMod val="75000"/>
                              <a:lumOff val="25000"/>
                            </a:schemeClr>
                          </a:solidFill>
                        </a:rPr>
                        <a:t>/</a:t>
                      </a:r>
                      <a:r>
                        <a:rPr lang="fr-FR" sz="1600" b="0" dirty="0">
                          <a:solidFill>
                            <a:srgbClr val="FF0000"/>
                          </a:solidFill>
                        </a:rPr>
                        <a:t> </a:t>
                      </a:r>
                      <a:r>
                        <a:rPr lang="fr-FR" sz="1600" b="0" dirty="0">
                          <a:solidFill>
                            <a:srgbClr val="17A5E5"/>
                          </a:solidFill>
                        </a:rPr>
                        <a:t>32%</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64096">
                <a:tc>
                  <a:txBody>
                    <a:bodyPr/>
                    <a:lstStyle/>
                    <a:p>
                      <a:pPr algn="ctr"/>
                      <a:r>
                        <a:rPr lang="fr-FR" sz="1600" b="0" dirty="0">
                          <a:solidFill>
                            <a:srgbClr val="00B050"/>
                          </a:solidFill>
                        </a:rPr>
                        <a:t>22% </a:t>
                      </a:r>
                      <a:r>
                        <a:rPr lang="fr-FR" sz="1600" b="0" dirty="0">
                          <a:solidFill>
                            <a:schemeClr val="tx1">
                              <a:lumMod val="75000"/>
                              <a:lumOff val="25000"/>
                            </a:schemeClr>
                          </a:solidFill>
                        </a:rPr>
                        <a:t>/ </a:t>
                      </a:r>
                      <a:r>
                        <a:rPr lang="fr-FR" sz="1600" b="0" dirty="0">
                          <a:solidFill>
                            <a:srgbClr val="17A5E5"/>
                          </a:solidFill>
                        </a:rPr>
                        <a:t>25%</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1570498"/>
                  </a:ext>
                </a:extLst>
              </a:tr>
            </a:tbl>
          </a:graphicData>
        </a:graphic>
      </p:graphicFrame>
      <p:graphicFrame>
        <p:nvGraphicFramePr>
          <p:cNvPr id="8" name="Graphique 7"/>
          <p:cNvGraphicFramePr/>
          <p:nvPr>
            <p:extLst>
              <p:ext uri="{D42A27DB-BD31-4B8C-83A1-F6EECF244321}">
                <p14:modId xmlns:p14="http://schemas.microsoft.com/office/powerpoint/2010/main" val="3217696258"/>
              </p:ext>
            </p:extLst>
          </p:nvPr>
        </p:nvGraphicFramePr>
        <p:xfrm>
          <a:off x="467544" y="1916832"/>
          <a:ext cx="7708034" cy="4376274"/>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p:cNvSpPr txBox="1"/>
          <p:nvPr/>
        </p:nvSpPr>
        <p:spPr>
          <a:xfrm>
            <a:off x="70460" y="2420888"/>
            <a:ext cx="4176464" cy="3724096"/>
          </a:xfrm>
          <a:prstGeom prst="rect">
            <a:avLst/>
          </a:prstGeom>
          <a:noFill/>
        </p:spPr>
        <p:txBody>
          <a:bodyPr wrap="square" rtlCol="0">
            <a:spAutoFit/>
          </a:bodyPr>
          <a:lstStyle/>
          <a:p>
            <a:pPr algn="r"/>
            <a:endParaRPr lang="fr-FR" sz="1200" dirty="0">
              <a:solidFill>
                <a:schemeClr val="tx1">
                  <a:lumMod val="65000"/>
                  <a:lumOff val="35000"/>
                </a:schemeClr>
              </a:solidFill>
            </a:endParaRPr>
          </a:p>
          <a:p>
            <a:pPr algn="r"/>
            <a:r>
              <a:rPr lang="fr-FR" sz="1200" dirty="0">
                <a:solidFill>
                  <a:schemeClr val="tx1">
                    <a:lumMod val="65000"/>
                    <a:lumOff val="35000"/>
                  </a:schemeClr>
                </a:solidFill>
              </a:rPr>
              <a:t>Dans toute entreprise, on a besoin de syndicats</a:t>
            </a:r>
          </a:p>
          <a:p>
            <a:pPr algn="r"/>
            <a:endParaRPr lang="fr-FR" sz="1200" dirty="0">
              <a:solidFill>
                <a:schemeClr val="tx1">
                  <a:lumMod val="65000"/>
                  <a:lumOff val="35000"/>
                </a:schemeClr>
              </a:solidFill>
            </a:endParaRPr>
          </a:p>
          <a:p>
            <a:pPr algn="r"/>
            <a:endParaRPr lang="fr-FR" sz="1200" dirty="0">
              <a:solidFill>
                <a:schemeClr val="tx1">
                  <a:lumMod val="65000"/>
                  <a:lumOff val="35000"/>
                </a:schemeClr>
              </a:solidFill>
            </a:endParaRPr>
          </a:p>
          <a:p>
            <a:pPr algn="r"/>
            <a:endParaRPr lang="fr-FR" sz="1200" dirty="0">
              <a:solidFill>
                <a:schemeClr val="tx1">
                  <a:lumMod val="65000"/>
                  <a:lumOff val="35000"/>
                </a:schemeClr>
              </a:solidFill>
            </a:endParaRPr>
          </a:p>
          <a:p>
            <a:pPr algn="r"/>
            <a:r>
              <a:rPr lang="fr-FR" sz="1200" dirty="0">
                <a:solidFill>
                  <a:schemeClr val="tx1">
                    <a:lumMod val="65000"/>
                    <a:lumOff val="35000"/>
                  </a:schemeClr>
                </a:solidFill>
              </a:rPr>
              <a:t>Les syndicats doivent s'occuper des salariés mais aussi de la stratégie d'entreprise</a:t>
            </a:r>
          </a:p>
          <a:p>
            <a:pPr algn="r"/>
            <a:endParaRPr lang="fr-FR" sz="1200" dirty="0">
              <a:solidFill>
                <a:schemeClr val="tx1">
                  <a:lumMod val="65000"/>
                  <a:lumOff val="35000"/>
                </a:schemeClr>
              </a:solidFill>
            </a:endParaRPr>
          </a:p>
          <a:p>
            <a:pPr algn="r"/>
            <a:endParaRPr lang="fr-FR" sz="1200" dirty="0">
              <a:solidFill>
                <a:schemeClr val="tx1">
                  <a:lumMod val="65000"/>
                  <a:lumOff val="35000"/>
                </a:schemeClr>
              </a:solidFill>
            </a:endParaRPr>
          </a:p>
          <a:p>
            <a:pPr algn="r"/>
            <a:r>
              <a:rPr lang="fr-FR" sz="1200" dirty="0">
                <a:solidFill>
                  <a:schemeClr val="tx1">
                    <a:lumMod val="65000"/>
                    <a:lumOff val="35000"/>
                  </a:schemeClr>
                </a:solidFill>
              </a:rPr>
              <a:t>C’est dans les grandes entreprises qu’on a besoin de syndicats pour pouvoir s’adresser à l’employeur</a:t>
            </a:r>
          </a:p>
          <a:p>
            <a:pPr algn="r"/>
            <a:endParaRPr lang="fr-FR" sz="2000" dirty="0">
              <a:solidFill>
                <a:schemeClr val="tx1">
                  <a:lumMod val="65000"/>
                  <a:lumOff val="35000"/>
                </a:schemeClr>
              </a:solidFill>
            </a:endParaRPr>
          </a:p>
          <a:p>
            <a:pPr algn="r"/>
            <a:r>
              <a:rPr lang="fr-FR" sz="1200" dirty="0">
                <a:solidFill>
                  <a:schemeClr val="tx1">
                    <a:lumMod val="65000"/>
                    <a:lumOff val="35000"/>
                  </a:schemeClr>
                </a:solidFill>
              </a:rPr>
              <a:t>Dans une entreprise où les salariés peuvent régler leurs problèmes professionnels directement avec leur manager, on n’a pas besoin de syndicats</a:t>
            </a:r>
          </a:p>
          <a:p>
            <a:pPr algn="r"/>
            <a:endParaRPr lang="fr-FR" sz="700" dirty="0">
              <a:solidFill>
                <a:schemeClr val="tx1">
                  <a:lumMod val="65000"/>
                  <a:lumOff val="35000"/>
                </a:schemeClr>
              </a:solidFill>
            </a:endParaRPr>
          </a:p>
          <a:p>
            <a:pPr algn="r"/>
            <a:endParaRPr lang="fr-FR" sz="1200" dirty="0">
              <a:solidFill>
                <a:schemeClr val="tx1">
                  <a:lumMod val="65000"/>
                  <a:lumOff val="35000"/>
                </a:schemeClr>
              </a:solidFill>
            </a:endParaRPr>
          </a:p>
          <a:p>
            <a:pPr algn="r"/>
            <a:r>
              <a:rPr lang="fr-FR" sz="1200" dirty="0">
                <a:solidFill>
                  <a:schemeClr val="tx1">
                    <a:lumMod val="65000"/>
                    <a:lumOff val="35000"/>
                  </a:schemeClr>
                </a:solidFill>
              </a:rPr>
              <a:t>Dans une entreprise où les salariés entretiennent de bonnes relations, on n’a pas besoin de syndicats</a:t>
            </a:r>
          </a:p>
        </p:txBody>
      </p:sp>
    </p:spTree>
    <p:extLst>
      <p:ext uri="{BB962C8B-B14F-4D97-AF65-F5344CB8AC3E}">
        <p14:creationId xmlns:p14="http://schemas.microsoft.com/office/powerpoint/2010/main" val="221853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Sources d’avancées sociales majeures</a:t>
            </a:r>
            <a:endParaRPr lang="fr-FR" sz="2400" b="0" cap="none"/>
          </a:p>
        </p:txBody>
      </p:sp>
      <p:sp>
        <p:nvSpPr>
          <p:cNvPr id="9" name="ZoneTexte 8"/>
          <p:cNvSpPr txBox="1"/>
          <p:nvPr/>
        </p:nvSpPr>
        <p:spPr>
          <a:xfrm>
            <a:off x="179512" y="1124744"/>
            <a:ext cx="8496944" cy="1169551"/>
          </a:xfrm>
          <a:prstGeom prst="rect">
            <a:avLst/>
          </a:prstGeom>
          <a:noFill/>
        </p:spPr>
        <p:txBody>
          <a:bodyPr wrap="square" lIns="91440" tIns="45720" rIns="91440" bIns="45720" rtlCol="0" anchor="t">
            <a:spAutoFit/>
          </a:bodyPr>
          <a:lstStyle/>
          <a:p>
            <a:r>
              <a:rPr lang="fr-FR" sz="1400">
                <a:solidFill>
                  <a:schemeClr val="tx1">
                    <a:lumMod val="75000"/>
                    <a:lumOff val="25000"/>
                  </a:schemeClr>
                </a:solidFill>
              </a:rPr>
              <a:t>Le niveau de </a:t>
            </a:r>
            <a:r>
              <a:rPr lang="fr-FR" sz="1400" b="1">
                <a:solidFill>
                  <a:schemeClr val="tx1">
                    <a:lumMod val="75000"/>
                    <a:lumOff val="25000"/>
                  </a:schemeClr>
                </a:solidFill>
              </a:rPr>
              <a:t>la branche </a:t>
            </a:r>
            <a:r>
              <a:rPr lang="fr-FR" sz="1400">
                <a:solidFill>
                  <a:schemeClr val="tx1">
                    <a:lumMod val="75000"/>
                    <a:lumOff val="25000"/>
                  </a:schemeClr>
                </a:solidFill>
              </a:rPr>
              <a:t>est considéré comme la principale </a:t>
            </a:r>
            <a:r>
              <a:rPr lang="fr-FR" sz="1400" b="1">
                <a:solidFill>
                  <a:schemeClr val="tx1">
                    <a:lumMod val="75000"/>
                    <a:lumOff val="25000"/>
                  </a:schemeClr>
                </a:solidFill>
              </a:rPr>
              <a:t>source d’avancées sociales</a:t>
            </a:r>
            <a:r>
              <a:rPr lang="fr-FR" sz="1400">
                <a:solidFill>
                  <a:schemeClr val="tx1">
                    <a:lumMod val="75000"/>
                    <a:lumOff val="25000"/>
                  </a:schemeClr>
                </a:solidFill>
              </a:rPr>
              <a:t>, suivie de près par l’Etat. Près d’un tiers des répondants considèrent que le niveau le plus proche des salariés, l’entreprise, est celui où naissent ces avancées sociales. </a:t>
            </a:r>
          </a:p>
          <a:p>
            <a:endParaRPr lang="fr-FR" sz="1400">
              <a:solidFill>
                <a:schemeClr val="tx1">
                  <a:lumMod val="75000"/>
                  <a:lumOff val="25000"/>
                </a:schemeClr>
              </a:solidFill>
            </a:endParaRPr>
          </a:p>
          <a:p>
            <a:r>
              <a:rPr lang="fr-FR" sz="1400">
                <a:solidFill>
                  <a:schemeClr val="tx1">
                    <a:lumMod val="75000"/>
                    <a:lumOff val="25000"/>
                  </a:schemeClr>
                </a:solidFill>
                <a:latin typeface="Calibri"/>
                <a:cs typeface="Arial"/>
              </a:rPr>
              <a:t>A noter le </a:t>
            </a:r>
            <a:r>
              <a:rPr lang="fr-FR" sz="1400" b="1">
                <a:solidFill>
                  <a:schemeClr val="tx1">
                    <a:lumMod val="75000"/>
                    <a:lumOff val="25000"/>
                  </a:schemeClr>
                </a:solidFill>
                <a:latin typeface="Calibri"/>
                <a:cs typeface="Arial"/>
              </a:rPr>
              <a:t>peu de crédit </a:t>
            </a:r>
            <a:r>
              <a:rPr lang="fr-FR" sz="1400">
                <a:solidFill>
                  <a:schemeClr val="tx1">
                    <a:lumMod val="75000"/>
                    <a:lumOff val="25000"/>
                  </a:schemeClr>
                </a:solidFill>
                <a:latin typeface="Calibri"/>
                <a:cs typeface="Arial"/>
              </a:rPr>
              <a:t>accordé aux </a:t>
            </a:r>
            <a:r>
              <a:rPr lang="fr-FR" sz="1400" b="1">
                <a:solidFill>
                  <a:schemeClr val="tx1">
                    <a:lumMod val="75000"/>
                    <a:lumOff val="25000"/>
                  </a:schemeClr>
                </a:solidFill>
                <a:latin typeface="Calibri"/>
                <a:cs typeface="Arial"/>
              </a:rPr>
              <a:t>acteurs internationaux.</a:t>
            </a:r>
            <a:endParaRPr lang="fr-FR" sz="1400">
              <a:solidFill>
                <a:schemeClr val="tx1">
                  <a:lumMod val="75000"/>
                  <a:lumOff val="25000"/>
                </a:schemeClr>
              </a:solidFill>
              <a:latin typeface="Calibri"/>
              <a:cs typeface="Arial"/>
            </a:endParaRPr>
          </a:p>
        </p:txBody>
      </p:sp>
      <p:sp>
        <p:nvSpPr>
          <p:cNvPr id="15" name="Rectangle 14"/>
          <p:cNvSpPr/>
          <p:nvPr/>
        </p:nvSpPr>
        <p:spPr>
          <a:xfrm>
            <a:off x="109101" y="5984148"/>
            <a:ext cx="7920880" cy="415498"/>
          </a:xfrm>
          <a:prstGeom prst="rect">
            <a:avLst/>
          </a:prstGeom>
        </p:spPr>
        <p:txBody>
          <a:bodyPr wrap="square">
            <a:spAutoFit/>
          </a:bodyPr>
          <a:lstStyle/>
          <a:p>
            <a:r>
              <a:rPr lang="fr-FR" sz="1050" i="1">
                <a:solidFill>
                  <a:schemeClr val="tx1">
                    <a:lumMod val="75000"/>
                    <a:lumOff val="25000"/>
                  </a:schemeClr>
                </a:solidFill>
              </a:rPr>
              <a:t>Selon vous, où naissent les avancées sociales majeures et les droits pour les travailleurs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11" name="Graphique 10"/>
          <p:cNvGraphicFramePr/>
          <p:nvPr>
            <p:extLst>
              <p:ext uri="{D42A27DB-BD31-4B8C-83A1-F6EECF244321}">
                <p14:modId xmlns:p14="http://schemas.microsoft.com/office/powerpoint/2010/main" val="1600745914"/>
              </p:ext>
            </p:extLst>
          </p:nvPr>
        </p:nvGraphicFramePr>
        <p:xfrm>
          <a:off x="251520" y="2664202"/>
          <a:ext cx="8496944" cy="2853030"/>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47148" y="3024242"/>
            <a:ext cx="4392488" cy="2492990"/>
          </a:xfrm>
          <a:prstGeom prst="rect">
            <a:avLst/>
          </a:prstGeom>
          <a:noFill/>
        </p:spPr>
        <p:txBody>
          <a:bodyPr wrap="square" rtlCol="0">
            <a:spAutoFit/>
          </a:bodyPr>
          <a:lstStyle/>
          <a:p>
            <a:pPr algn="r"/>
            <a:r>
              <a:rPr lang="fr-FR" sz="1200">
                <a:solidFill>
                  <a:schemeClr val="tx1">
                    <a:lumMod val="75000"/>
                    <a:lumOff val="25000"/>
                  </a:schemeClr>
                </a:solidFill>
              </a:rPr>
              <a:t>Au niveau des branches / secteurs d’activités (convention collective)</a:t>
            </a:r>
          </a:p>
          <a:p>
            <a:pPr algn="r"/>
            <a:endParaRPr lang="fr-FR" sz="1200">
              <a:solidFill>
                <a:schemeClr val="tx1">
                  <a:lumMod val="75000"/>
                  <a:lumOff val="25000"/>
                </a:schemeClr>
              </a:solidFill>
            </a:endParaRPr>
          </a:p>
          <a:p>
            <a:pPr algn="r"/>
            <a:endParaRPr lang="fr-FR" sz="1200">
              <a:solidFill>
                <a:schemeClr val="tx1">
                  <a:lumMod val="75000"/>
                  <a:lumOff val="25000"/>
                </a:schemeClr>
              </a:solidFill>
            </a:endParaRPr>
          </a:p>
          <a:p>
            <a:pPr algn="r"/>
            <a:r>
              <a:rPr lang="fr-FR" sz="1200">
                <a:solidFill>
                  <a:schemeClr val="tx1">
                    <a:lumMod val="75000"/>
                    <a:lumOff val="25000"/>
                  </a:schemeClr>
                </a:solidFill>
              </a:rPr>
              <a:t>Au niveau de l’Etat (Code du travail)</a:t>
            </a:r>
          </a:p>
          <a:p>
            <a:pPr algn="r"/>
            <a:endParaRPr lang="fr-FR" sz="1200">
              <a:solidFill>
                <a:schemeClr val="tx1">
                  <a:lumMod val="75000"/>
                  <a:lumOff val="25000"/>
                </a:schemeClr>
              </a:solidFill>
            </a:endParaRPr>
          </a:p>
          <a:p>
            <a:pPr algn="r"/>
            <a:endParaRPr lang="fr-FR" sz="1200">
              <a:solidFill>
                <a:schemeClr val="tx1">
                  <a:lumMod val="75000"/>
                  <a:lumOff val="25000"/>
                </a:schemeClr>
              </a:solidFill>
            </a:endParaRPr>
          </a:p>
          <a:p>
            <a:pPr algn="r"/>
            <a:r>
              <a:rPr lang="fr-FR" sz="1200">
                <a:solidFill>
                  <a:schemeClr val="tx1">
                    <a:lumMod val="75000"/>
                    <a:lumOff val="25000"/>
                  </a:schemeClr>
                </a:solidFill>
              </a:rPr>
              <a:t>Dans l’entreprise</a:t>
            </a:r>
          </a:p>
          <a:p>
            <a:pPr algn="r"/>
            <a:endParaRPr lang="fr-FR" sz="1200">
              <a:solidFill>
                <a:schemeClr val="tx1">
                  <a:lumMod val="75000"/>
                  <a:lumOff val="25000"/>
                </a:schemeClr>
              </a:solidFill>
            </a:endParaRPr>
          </a:p>
          <a:p>
            <a:pPr algn="r"/>
            <a:endParaRPr lang="fr-FR" sz="1200">
              <a:solidFill>
                <a:schemeClr val="tx1">
                  <a:lumMod val="75000"/>
                  <a:lumOff val="25000"/>
                </a:schemeClr>
              </a:solidFill>
            </a:endParaRPr>
          </a:p>
          <a:p>
            <a:pPr algn="r"/>
            <a:r>
              <a:rPr lang="fr-FR" sz="1200">
                <a:solidFill>
                  <a:schemeClr val="tx1">
                    <a:lumMod val="75000"/>
                    <a:lumOff val="25000"/>
                  </a:schemeClr>
                </a:solidFill>
              </a:rPr>
              <a:t>Au niveau européen</a:t>
            </a:r>
          </a:p>
          <a:p>
            <a:pPr algn="r"/>
            <a:endParaRPr lang="fr-FR" sz="1200">
              <a:solidFill>
                <a:schemeClr val="tx1">
                  <a:lumMod val="75000"/>
                  <a:lumOff val="25000"/>
                </a:schemeClr>
              </a:solidFill>
            </a:endParaRPr>
          </a:p>
          <a:p>
            <a:pPr algn="r"/>
            <a:endParaRPr lang="fr-FR" sz="1200">
              <a:solidFill>
                <a:schemeClr val="tx1">
                  <a:lumMod val="75000"/>
                  <a:lumOff val="25000"/>
                </a:schemeClr>
              </a:solidFill>
            </a:endParaRPr>
          </a:p>
          <a:p>
            <a:pPr algn="r"/>
            <a:r>
              <a:rPr lang="fr-FR" sz="1200">
                <a:solidFill>
                  <a:schemeClr val="tx1">
                    <a:lumMod val="75000"/>
                    <a:lumOff val="25000"/>
                  </a:schemeClr>
                </a:solidFill>
              </a:rPr>
              <a:t>Au niveau international</a:t>
            </a:r>
          </a:p>
        </p:txBody>
      </p:sp>
    </p:spTree>
    <p:extLst>
      <p:ext uri="{BB962C8B-B14F-4D97-AF65-F5344CB8AC3E}">
        <p14:creationId xmlns:p14="http://schemas.microsoft.com/office/powerpoint/2010/main" val="1179376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Les relations sociales dans l’entreprise</a:t>
            </a:r>
            <a:endParaRPr lang="fr-FR" sz="2400" b="0" cap="none"/>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Selon vous, la conduite des relations sociales, c'est prioritairement le domaine... ? Base ensemble : 198 répondants</a:t>
            </a:r>
          </a:p>
        </p:txBody>
      </p:sp>
      <p:graphicFrame>
        <p:nvGraphicFramePr>
          <p:cNvPr id="8" name="Graphique 7"/>
          <p:cNvGraphicFramePr/>
          <p:nvPr>
            <p:extLst>
              <p:ext uri="{D42A27DB-BD31-4B8C-83A1-F6EECF244321}">
                <p14:modId xmlns:p14="http://schemas.microsoft.com/office/powerpoint/2010/main" val="2144479334"/>
              </p:ext>
            </p:extLst>
          </p:nvPr>
        </p:nvGraphicFramePr>
        <p:xfrm>
          <a:off x="827584" y="2204864"/>
          <a:ext cx="5976664" cy="4032448"/>
        </p:xfrm>
        <a:graphic>
          <a:graphicData uri="http://schemas.openxmlformats.org/drawingml/2006/chart">
            <c:chart xmlns:c="http://schemas.openxmlformats.org/drawingml/2006/chart" xmlns:r="http://schemas.openxmlformats.org/officeDocument/2006/relationships" r:id="rId3"/>
          </a:graphicData>
        </a:graphic>
      </p:graphicFrame>
      <p:sp>
        <p:nvSpPr>
          <p:cNvPr id="22" name="ZoneTexte 21"/>
          <p:cNvSpPr txBox="1"/>
          <p:nvPr/>
        </p:nvSpPr>
        <p:spPr>
          <a:xfrm>
            <a:off x="2123728" y="3771037"/>
            <a:ext cx="1872208" cy="954107"/>
          </a:xfrm>
          <a:prstGeom prst="rect">
            <a:avLst/>
          </a:prstGeom>
          <a:noFill/>
        </p:spPr>
        <p:txBody>
          <a:bodyPr wrap="square" rtlCol="0">
            <a:spAutoFit/>
          </a:bodyPr>
          <a:lstStyle/>
          <a:p>
            <a:pPr algn="ctr"/>
            <a:r>
              <a:rPr lang="fr-FR" sz="1400">
                <a:solidFill>
                  <a:schemeClr val="tx1">
                    <a:lumMod val="75000"/>
                    <a:lumOff val="25000"/>
                  </a:schemeClr>
                </a:solidFill>
              </a:rPr>
              <a:t>La conduite des relations sociales est prioritairement le domaine...</a:t>
            </a:r>
          </a:p>
        </p:txBody>
      </p:sp>
      <p:graphicFrame>
        <p:nvGraphicFramePr>
          <p:cNvPr id="11" name="Tableau 10"/>
          <p:cNvGraphicFramePr>
            <a:graphicFrameLocks noGrp="1"/>
          </p:cNvGraphicFramePr>
          <p:nvPr>
            <p:extLst>
              <p:ext uri="{D42A27DB-BD31-4B8C-83A1-F6EECF244321}">
                <p14:modId xmlns:p14="http://schemas.microsoft.com/office/powerpoint/2010/main" val="1714568870"/>
              </p:ext>
            </p:extLst>
          </p:nvPr>
        </p:nvGraphicFramePr>
        <p:xfrm>
          <a:off x="6501907" y="2322292"/>
          <a:ext cx="1691680" cy="3548991"/>
        </p:xfrm>
        <a:graphic>
          <a:graphicData uri="http://schemas.openxmlformats.org/drawingml/2006/table">
            <a:tbl>
              <a:tblPr firstRow="1" bandRow="1">
                <a:tableStyleId>{5940675A-B579-460E-94D1-54222C63F5DA}</a:tableStyleId>
              </a:tblPr>
              <a:tblGrid>
                <a:gridCol w="1691680">
                  <a:extLst>
                    <a:ext uri="{9D8B030D-6E8A-4147-A177-3AD203B41FA5}">
                      <a16:colId xmlns:a16="http://schemas.microsoft.com/office/drawing/2014/main" val="20000"/>
                    </a:ext>
                  </a:extLst>
                </a:gridCol>
              </a:tblGrid>
              <a:tr h="308631">
                <a:tc>
                  <a:txBody>
                    <a:bodyPr/>
                    <a:lstStyle/>
                    <a:p>
                      <a:pPr algn="ctr"/>
                      <a:r>
                        <a:rPr lang="fr-FR" sz="1100" b="0" dirty="0">
                          <a:solidFill>
                            <a:srgbClr val="17A5E5"/>
                          </a:solidFill>
                        </a:rPr>
                        <a:t>Rappel 2020 (évolution)</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24595829"/>
                  </a:ext>
                </a:extLst>
              </a:tr>
              <a:tr h="576064">
                <a:tc>
                  <a:txBody>
                    <a:bodyPr/>
                    <a:lstStyle/>
                    <a:p>
                      <a:pPr algn="ctr"/>
                      <a:r>
                        <a:rPr lang="fr-FR" sz="1200" b="0" dirty="0">
                          <a:solidFill>
                            <a:srgbClr val="17A5E5"/>
                          </a:solidFill>
                        </a:rPr>
                        <a:t>39% (-15 pts)</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8517750"/>
                  </a:ext>
                </a:extLst>
              </a:tr>
              <a:tr h="504056">
                <a:tc>
                  <a:txBody>
                    <a:bodyPr/>
                    <a:lstStyle/>
                    <a:p>
                      <a:pPr algn="ctr"/>
                      <a:r>
                        <a:rPr lang="fr-FR" sz="1200" b="0" dirty="0">
                          <a:solidFill>
                            <a:srgbClr val="17A5E5"/>
                          </a:solidFill>
                        </a:rPr>
                        <a:t>27% (+9 pts)</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85043000"/>
                  </a:ext>
                </a:extLst>
              </a:tr>
              <a:tr h="576064">
                <a:tc>
                  <a:txBody>
                    <a:bodyPr/>
                    <a:lstStyle/>
                    <a:p>
                      <a:pPr algn="ctr"/>
                      <a:r>
                        <a:rPr lang="fr-FR" sz="1200" b="0" dirty="0">
                          <a:solidFill>
                            <a:srgbClr val="17A5E5"/>
                          </a:solidFill>
                        </a:rPr>
                        <a:t>11% (+</a:t>
                      </a:r>
                      <a:r>
                        <a:rPr lang="fr-FR" sz="1200" b="0" baseline="0" dirty="0">
                          <a:solidFill>
                            <a:srgbClr val="17A5E5"/>
                          </a:solidFill>
                        </a:rPr>
                        <a:t>3 pts)</a:t>
                      </a:r>
                      <a:endParaRPr lang="fr-FR" sz="12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1570498"/>
                  </a:ext>
                </a:extLst>
              </a:tr>
              <a:tr h="504056">
                <a:tc>
                  <a:txBody>
                    <a:bodyPr/>
                    <a:lstStyle/>
                    <a:p>
                      <a:pPr algn="ctr"/>
                      <a:r>
                        <a:rPr lang="fr-FR" sz="1200" b="0" dirty="0">
                          <a:solidFill>
                            <a:srgbClr val="17A5E5"/>
                          </a:solidFill>
                        </a:rPr>
                        <a:t>13% (-7</a:t>
                      </a:r>
                      <a:r>
                        <a:rPr lang="fr-FR" sz="1200" b="0" baseline="0" dirty="0">
                          <a:solidFill>
                            <a:srgbClr val="17A5E5"/>
                          </a:solidFill>
                        </a:rPr>
                        <a:t> pts)</a:t>
                      </a:r>
                      <a:endParaRPr lang="fr-FR" sz="12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8929735"/>
                  </a:ext>
                </a:extLst>
              </a:tr>
              <a:tr h="648072">
                <a:tc>
                  <a:txBody>
                    <a:bodyPr/>
                    <a:lstStyle/>
                    <a:p>
                      <a:pPr algn="ctr"/>
                      <a:r>
                        <a:rPr lang="fr-FR" sz="1200" b="0" i="0" kern="1200" dirty="0">
                          <a:solidFill>
                            <a:srgbClr val="17A5E5"/>
                          </a:solidFill>
                          <a:effectLst/>
                          <a:latin typeface="+mn-lt"/>
                          <a:ea typeface="+mn-ea"/>
                          <a:cs typeface="+mn-cs"/>
                        </a:rPr>
                        <a:t>∅</a:t>
                      </a:r>
                      <a:endParaRPr lang="fr-FR" sz="12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432048">
                <a:tc>
                  <a:txBody>
                    <a:bodyPr/>
                    <a:lstStyle/>
                    <a:p>
                      <a:pPr algn="ctr"/>
                      <a:r>
                        <a:rPr lang="fr-FR" sz="1200" b="0" i="0" kern="1200" dirty="0">
                          <a:solidFill>
                            <a:srgbClr val="17A5E5"/>
                          </a:solidFill>
                          <a:effectLst/>
                          <a:latin typeface="+mn-lt"/>
                          <a:ea typeface="+mn-ea"/>
                          <a:cs typeface="+mn-cs"/>
                        </a:rPr>
                        <a:t>∅</a:t>
                      </a:r>
                      <a:endParaRPr lang="fr-FR" sz="1200" b="0" dirty="0">
                        <a:solidFill>
                          <a:srgbClr val="17A5E5"/>
                        </a:solidFill>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9" name="ZoneTexte 8"/>
          <p:cNvSpPr txBox="1"/>
          <p:nvPr/>
        </p:nvSpPr>
        <p:spPr>
          <a:xfrm>
            <a:off x="251520" y="980728"/>
            <a:ext cx="8424936" cy="1384995"/>
          </a:xfrm>
          <a:prstGeom prst="rect">
            <a:avLst/>
          </a:prstGeom>
          <a:noFill/>
        </p:spPr>
        <p:txBody>
          <a:bodyPr wrap="square" rtlCol="0">
            <a:spAutoFit/>
          </a:bodyPr>
          <a:lstStyle/>
          <a:p>
            <a:r>
              <a:rPr lang="fr-FR" sz="1400">
                <a:solidFill>
                  <a:schemeClr val="tx1">
                    <a:lumMod val="75000"/>
                    <a:lumOff val="25000"/>
                  </a:schemeClr>
                </a:solidFill>
              </a:rPr>
              <a:t>Pour plus d’1 répondant sur 3, la conduite des relations sociales relève d’abord du domaine des managers </a:t>
            </a:r>
            <a:r>
              <a:rPr lang="fr-FR" sz="1400" b="1">
                <a:solidFill>
                  <a:schemeClr val="tx1">
                    <a:lumMod val="75000"/>
                    <a:lumOff val="25000"/>
                  </a:schemeClr>
                </a:solidFill>
              </a:rPr>
              <a:t>(vision de proximité des relations sociales). </a:t>
            </a:r>
            <a:r>
              <a:rPr lang="fr-FR" sz="1400">
                <a:solidFill>
                  <a:schemeClr val="tx1">
                    <a:lumMod val="75000"/>
                    <a:lumOff val="25000"/>
                  </a:schemeClr>
                </a:solidFill>
              </a:rPr>
              <a:t>1 répondant sur 5 pense que c’est d’abord le domaine du DRH : une perception en net retrait vs. 2020.</a:t>
            </a:r>
          </a:p>
          <a:p>
            <a:endParaRPr lang="fr-FR" sz="1400">
              <a:solidFill>
                <a:schemeClr val="tx1">
                  <a:lumMod val="75000"/>
                  <a:lumOff val="25000"/>
                </a:schemeClr>
              </a:solidFill>
            </a:endParaRPr>
          </a:p>
          <a:p>
            <a:r>
              <a:rPr lang="fr-FR" sz="1400" b="1">
                <a:solidFill>
                  <a:schemeClr val="tx1">
                    <a:lumMod val="75000"/>
                    <a:lumOff val="25000"/>
                  </a:schemeClr>
                </a:solidFill>
              </a:rPr>
              <a:t>Syndicats et dirigeants</a:t>
            </a:r>
            <a:r>
              <a:rPr lang="fr-FR" sz="1400">
                <a:solidFill>
                  <a:schemeClr val="tx1">
                    <a:lumMod val="75000"/>
                    <a:lumOff val="25000"/>
                  </a:schemeClr>
                </a:solidFill>
              </a:rPr>
              <a:t>, souvent opposés, </a:t>
            </a:r>
            <a:r>
              <a:rPr lang="fr-FR" sz="1400" b="1">
                <a:solidFill>
                  <a:schemeClr val="tx1">
                    <a:lumMod val="75000"/>
                    <a:lumOff val="25000"/>
                  </a:schemeClr>
                </a:solidFill>
              </a:rPr>
              <a:t>s’équivalent</a:t>
            </a:r>
            <a:r>
              <a:rPr lang="fr-FR" sz="1400">
                <a:solidFill>
                  <a:schemeClr val="tx1">
                    <a:lumMod val="75000"/>
                    <a:lumOff val="25000"/>
                  </a:schemeClr>
                </a:solidFill>
              </a:rPr>
              <a:t> dans la perception de l’influence qu’ils ont dans la conduite des relations sociales.</a:t>
            </a:r>
          </a:p>
        </p:txBody>
      </p:sp>
      <p:cxnSp>
        <p:nvCxnSpPr>
          <p:cNvPr id="3" name="Connecteur droit 2"/>
          <p:cNvCxnSpPr/>
          <p:nvPr/>
        </p:nvCxnSpPr>
        <p:spPr>
          <a:xfrm>
            <a:off x="2444750" y="3343275"/>
            <a:ext cx="1260475" cy="0"/>
          </a:xfrm>
          <a:prstGeom prst="line">
            <a:avLst/>
          </a:prstGeom>
          <a:ln w="38100">
            <a:gradFill flip="none" rotWithShape="1">
              <a:gsLst>
                <a:gs pos="0">
                  <a:srgbClr val="31859C"/>
                </a:gs>
                <a:gs pos="45875">
                  <a:srgbClr val="B0C6E1"/>
                </a:gs>
                <a:gs pos="38000">
                  <a:schemeClr val="accent1">
                    <a:lumMod val="45000"/>
                    <a:lumOff val="55000"/>
                  </a:schemeClr>
                </a:gs>
                <a:gs pos="59000">
                  <a:schemeClr val="accent1">
                    <a:lumMod val="45000"/>
                    <a:lumOff val="55000"/>
                  </a:schemeClr>
                </a:gs>
                <a:gs pos="87000">
                  <a:srgbClr val="1EC897"/>
                </a:gs>
              </a:gsLst>
              <a:lin ang="0" scaled="1"/>
              <a:tileRect/>
            </a:gra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767925" y="3237637"/>
            <a:ext cx="583814" cy="369332"/>
          </a:xfrm>
          <a:prstGeom prst="rect">
            <a:avLst/>
          </a:prstGeom>
          <a:solidFill>
            <a:schemeClr val="bg1"/>
          </a:solidFill>
        </p:spPr>
        <p:txBody>
          <a:bodyPr wrap="none" rtlCol="0">
            <a:spAutoFit/>
          </a:bodyPr>
          <a:lstStyle/>
          <a:p>
            <a:r>
              <a:rPr lang="fr-FR" dirty="0"/>
              <a:t>39%</a:t>
            </a:r>
          </a:p>
        </p:txBody>
      </p:sp>
    </p:spTree>
    <p:extLst>
      <p:ext uri="{BB962C8B-B14F-4D97-AF65-F5344CB8AC3E}">
        <p14:creationId xmlns:p14="http://schemas.microsoft.com/office/powerpoint/2010/main" val="28120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000" cap="none"/>
              <a:t>Les transformations sociétales affectant les relations sociales dans l’entreprise</a:t>
            </a:r>
            <a:endParaRPr lang="fr-FR" sz="1800" b="0" cap="none"/>
          </a:p>
        </p:txBody>
      </p:sp>
      <p:sp>
        <p:nvSpPr>
          <p:cNvPr id="9" name="ZoneTexte 8"/>
          <p:cNvSpPr txBox="1"/>
          <p:nvPr/>
        </p:nvSpPr>
        <p:spPr>
          <a:xfrm>
            <a:off x="109100" y="980728"/>
            <a:ext cx="8784976" cy="954107"/>
          </a:xfrm>
          <a:prstGeom prst="rect">
            <a:avLst/>
          </a:prstGeom>
          <a:noFill/>
        </p:spPr>
        <p:txBody>
          <a:bodyPr wrap="square" rtlCol="0">
            <a:spAutoFit/>
          </a:bodyPr>
          <a:lstStyle/>
          <a:p>
            <a:r>
              <a:rPr lang="fr-FR" sz="1400">
                <a:solidFill>
                  <a:schemeClr val="tx1">
                    <a:lumMod val="75000"/>
                    <a:lumOff val="25000"/>
                  </a:schemeClr>
                </a:solidFill>
              </a:rPr>
              <a:t>La </a:t>
            </a:r>
            <a:r>
              <a:rPr lang="fr-FR" sz="1400" b="1">
                <a:solidFill>
                  <a:schemeClr val="tx1">
                    <a:lumMod val="75000"/>
                    <a:lumOff val="25000"/>
                  </a:schemeClr>
                </a:solidFill>
              </a:rPr>
              <a:t>pandémie de Covid-19 </a:t>
            </a:r>
            <a:r>
              <a:rPr lang="fr-FR" sz="1400">
                <a:solidFill>
                  <a:schemeClr val="tx1">
                    <a:lumMod val="75000"/>
                    <a:lumOff val="25000"/>
                  </a:schemeClr>
                </a:solidFill>
              </a:rPr>
              <a:t>a changé la donne : désormais pour les répondants, l’accélération des </a:t>
            </a:r>
            <a:r>
              <a:rPr lang="fr-FR" sz="1400" b="1">
                <a:solidFill>
                  <a:schemeClr val="tx1">
                    <a:lumMod val="75000"/>
                    <a:lumOff val="25000"/>
                  </a:schemeClr>
                </a:solidFill>
              </a:rPr>
              <a:t>changements / incertitudes</a:t>
            </a:r>
            <a:r>
              <a:rPr lang="fr-FR" sz="1400">
                <a:solidFill>
                  <a:schemeClr val="tx1">
                    <a:lumMod val="75000"/>
                    <a:lumOff val="25000"/>
                  </a:schemeClr>
                </a:solidFill>
              </a:rPr>
              <a:t>, le </a:t>
            </a:r>
            <a:r>
              <a:rPr lang="fr-FR" sz="1400" b="1" err="1">
                <a:solidFill>
                  <a:schemeClr val="tx1">
                    <a:lumMod val="75000"/>
                    <a:lumOff val="25000"/>
                  </a:schemeClr>
                </a:solidFill>
              </a:rPr>
              <a:t>distanciel</a:t>
            </a:r>
            <a:r>
              <a:rPr lang="fr-FR" sz="1400">
                <a:solidFill>
                  <a:schemeClr val="tx1">
                    <a:lumMod val="75000"/>
                    <a:lumOff val="25000"/>
                  </a:schemeClr>
                </a:solidFill>
              </a:rPr>
              <a:t> et le </a:t>
            </a:r>
            <a:r>
              <a:rPr lang="fr-FR" sz="1400" b="1">
                <a:solidFill>
                  <a:schemeClr val="tx1">
                    <a:lumMod val="75000"/>
                    <a:lumOff val="25000"/>
                  </a:schemeClr>
                </a:solidFill>
              </a:rPr>
              <a:t>creusement des inégalités</a:t>
            </a:r>
            <a:r>
              <a:rPr lang="fr-FR" sz="1400">
                <a:solidFill>
                  <a:schemeClr val="tx1">
                    <a:lumMod val="75000"/>
                    <a:lumOff val="25000"/>
                  </a:schemeClr>
                </a:solidFill>
              </a:rPr>
              <a:t> sont les transformations sociétales les plus susceptibles d’affecter les relations sociales dans les entreprises. La transition écologique et les nouvelles formes d’économies et de travail ont au contraire perdu de leur potentiel impact sur les relations sociales depuis la dernière enquête en 2020.</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Quelles sont les transformations sociétales susceptibles d'affecter durablement les relations sociales dans les entreprises / administrations ? Base ensemble : 198 répondants.</a:t>
            </a:r>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7" name="Graphique 6"/>
          <p:cNvGraphicFramePr/>
          <p:nvPr>
            <p:extLst>
              <p:ext uri="{D42A27DB-BD31-4B8C-83A1-F6EECF244321}">
                <p14:modId xmlns:p14="http://schemas.microsoft.com/office/powerpoint/2010/main" val="3880933703"/>
              </p:ext>
            </p:extLst>
          </p:nvPr>
        </p:nvGraphicFramePr>
        <p:xfrm>
          <a:off x="109100" y="1844824"/>
          <a:ext cx="8927396" cy="4104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3281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Bâtir de bonnes relations sociales dans l’entreprise</a:t>
            </a:r>
            <a:endParaRPr lang="fr-FR" sz="2400" b="0" cap="none"/>
          </a:p>
        </p:txBody>
      </p:sp>
      <p:sp>
        <p:nvSpPr>
          <p:cNvPr id="9" name="ZoneTexte 8"/>
          <p:cNvSpPr txBox="1"/>
          <p:nvPr/>
        </p:nvSpPr>
        <p:spPr>
          <a:xfrm>
            <a:off x="179512" y="1124744"/>
            <a:ext cx="8496944" cy="523220"/>
          </a:xfrm>
          <a:prstGeom prst="rect">
            <a:avLst/>
          </a:prstGeom>
          <a:noFill/>
        </p:spPr>
        <p:txBody>
          <a:bodyPr wrap="square" rtlCol="0">
            <a:spAutoFit/>
          </a:bodyPr>
          <a:lstStyle/>
          <a:p>
            <a:r>
              <a:rPr lang="fr-FR" sz="1400">
                <a:solidFill>
                  <a:schemeClr val="tx1">
                    <a:lumMod val="75000"/>
                    <a:lumOff val="25000"/>
                  </a:schemeClr>
                </a:solidFill>
              </a:rPr>
              <a:t>Selon les répondants, c’est d’abord par des </a:t>
            </a:r>
            <a:r>
              <a:rPr lang="fr-FR" sz="1400" b="1">
                <a:solidFill>
                  <a:schemeClr val="tx1">
                    <a:lumMod val="75000"/>
                    <a:lumOff val="25000"/>
                  </a:schemeClr>
                </a:solidFill>
              </a:rPr>
              <a:t>réunions entre la direction et les équipes </a:t>
            </a:r>
            <a:r>
              <a:rPr lang="fr-FR" sz="1400">
                <a:solidFill>
                  <a:schemeClr val="tx1">
                    <a:lumMod val="75000"/>
                    <a:lumOff val="25000"/>
                  </a:schemeClr>
                </a:solidFill>
              </a:rPr>
              <a:t>que peuvent se bâtir de bonnes relations sociales. A noter la bonne « performance » des </a:t>
            </a:r>
            <a:r>
              <a:rPr lang="fr-FR" sz="1400" b="1">
                <a:solidFill>
                  <a:schemeClr val="tx1">
                    <a:lumMod val="75000"/>
                    <a:lumOff val="25000"/>
                  </a:schemeClr>
                </a:solidFill>
              </a:rPr>
              <a:t>échanges informels </a:t>
            </a:r>
            <a:r>
              <a:rPr lang="fr-FR" sz="1400">
                <a:solidFill>
                  <a:schemeClr val="tx1">
                    <a:lumMod val="75000"/>
                    <a:lumOff val="25000"/>
                  </a:schemeClr>
                </a:solidFill>
              </a:rPr>
              <a:t>en la matière.</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Selon vous, par quel(s) moyen(s) pouvons-nous bâtir au mieux les relations sociales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7" name="Graphique 6"/>
          <p:cNvGraphicFramePr/>
          <p:nvPr>
            <p:extLst>
              <p:ext uri="{D42A27DB-BD31-4B8C-83A1-F6EECF244321}">
                <p14:modId xmlns:p14="http://schemas.microsoft.com/office/powerpoint/2010/main" val="908709301"/>
              </p:ext>
            </p:extLst>
          </p:nvPr>
        </p:nvGraphicFramePr>
        <p:xfrm>
          <a:off x="342900" y="2013992"/>
          <a:ext cx="8799496" cy="3831210"/>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5397500" y="2101894"/>
            <a:ext cx="3380556" cy="769441"/>
          </a:xfrm>
          <a:prstGeom prst="rect">
            <a:avLst/>
          </a:prstGeom>
          <a:noFill/>
        </p:spPr>
        <p:txBody>
          <a:bodyPr wrap="square" rtlCol="0">
            <a:spAutoFit/>
          </a:bodyPr>
          <a:lstStyle/>
          <a:p>
            <a:pPr algn="r"/>
            <a:r>
              <a:rPr lang="fr-FR" sz="1100" i="1" dirty="0">
                <a:solidFill>
                  <a:schemeClr val="tx1">
                    <a:lumMod val="75000"/>
                    <a:lumOff val="25000"/>
                  </a:schemeClr>
                </a:solidFill>
              </a:rPr>
              <a:t>« En s’écoutant et se respectant tous ensemble / dialoguer de façon constructive »</a:t>
            </a:r>
          </a:p>
          <a:p>
            <a:pPr algn="r"/>
            <a:r>
              <a:rPr lang="fr-FR" sz="1100" i="1" dirty="0">
                <a:solidFill>
                  <a:schemeClr val="tx1">
                    <a:lumMod val="75000"/>
                    <a:lumOff val="25000"/>
                  </a:schemeClr>
                </a:solidFill>
              </a:rPr>
              <a:t>« Réduire les hiérarchies au sein des organisations »</a:t>
            </a:r>
          </a:p>
          <a:p>
            <a:pPr algn="r"/>
            <a:r>
              <a:rPr lang="fr-FR" sz="1100" i="1" dirty="0">
                <a:solidFill>
                  <a:schemeClr val="tx1">
                    <a:lumMod val="75000"/>
                    <a:lumOff val="25000"/>
                  </a:schemeClr>
                </a:solidFill>
              </a:rPr>
              <a:t>« Processus d’implication des salariés »</a:t>
            </a:r>
          </a:p>
        </p:txBody>
      </p:sp>
      <p:sp>
        <p:nvSpPr>
          <p:cNvPr id="6" name="Flèche vers le bas 5"/>
          <p:cNvSpPr/>
          <p:nvPr/>
        </p:nvSpPr>
        <p:spPr>
          <a:xfrm flipH="1" flipV="1">
            <a:off x="7810501" y="3054349"/>
            <a:ext cx="45719" cy="1246049"/>
          </a:xfrm>
          <a:prstGeom prst="downArrow">
            <a:avLst/>
          </a:prstGeom>
          <a:solidFill>
            <a:schemeClr val="tx1">
              <a:lumMod val="75000"/>
              <a:lumOff val="25000"/>
            </a:schemeClr>
          </a:solidFill>
          <a:ln>
            <a:solidFill>
              <a:schemeClr val="tx1">
                <a:lumMod val="75000"/>
                <a:lumOff val="2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pic>
        <p:nvPicPr>
          <p:cNvPr id="12" name="Image 11"/>
          <p:cNvPicPr>
            <a:picLocks noChangeAspect="1"/>
          </p:cNvPicPr>
          <p:nvPr/>
        </p:nvPicPr>
        <p:blipFill>
          <a:blip r:embed="rId3"/>
          <a:stretch>
            <a:fillRect/>
          </a:stretch>
        </p:blipFill>
        <p:spPr>
          <a:xfrm>
            <a:off x="69403" y="1998746"/>
            <a:ext cx="1318309" cy="388854"/>
          </a:xfrm>
          <a:prstGeom prst="rect">
            <a:avLst/>
          </a:prstGeom>
        </p:spPr>
      </p:pic>
      <p:sp>
        <p:nvSpPr>
          <p:cNvPr id="13" name="ZoneTexte 12"/>
          <p:cNvSpPr txBox="1"/>
          <p:nvPr/>
        </p:nvSpPr>
        <p:spPr>
          <a:xfrm>
            <a:off x="4777385" y="5333081"/>
            <a:ext cx="1240230" cy="338554"/>
          </a:xfrm>
          <a:prstGeom prst="rect">
            <a:avLst/>
          </a:prstGeom>
          <a:noFill/>
        </p:spPr>
        <p:txBody>
          <a:bodyPr wrap="square" rtlCol="0">
            <a:spAutoFit/>
          </a:bodyPr>
          <a:lstStyle/>
          <a:p>
            <a:pPr algn="ctr"/>
            <a:r>
              <a:rPr lang="fr-FR" sz="800" dirty="0" smtClean="0">
                <a:solidFill>
                  <a:srgbClr val="17A5E5"/>
                </a:solidFill>
              </a:rPr>
              <a:t>* Formulation 2020 : « via les syndicats »</a:t>
            </a:r>
            <a:endParaRPr lang="fr-FR" sz="800" dirty="0">
              <a:solidFill>
                <a:srgbClr val="17A5E5"/>
              </a:solidFill>
            </a:endParaRPr>
          </a:p>
        </p:txBody>
      </p:sp>
    </p:spTree>
    <p:extLst>
      <p:ext uri="{BB962C8B-B14F-4D97-AF65-F5344CB8AC3E}">
        <p14:creationId xmlns:p14="http://schemas.microsoft.com/office/powerpoint/2010/main" val="3189042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610183" y="2970260"/>
            <a:ext cx="3559441" cy="923330"/>
          </a:xfrm>
          <a:prstGeom prst="rect">
            <a:avLst/>
          </a:prstGeom>
          <a:noFill/>
        </p:spPr>
        <p:txBody>
          <a:bodyPr wrap="square" lIns="0" tIns="0" rIns="0" bIns="0" rtlCol="0">
            <a:spAutoFit/>
          </a:bodyPr>
          <a:lstStyle/>
          <a:p>
            <a:pPr marL="0" marR="0" lvl="0" indent="0" algn="l" defTabSz="804649" rtl="0" eaLnBrk="1" fontAlgn="auto" latinLnBrk="0" hangingPunct="1">
              <a:lnSpc>
                <a:spcPts val="3600"/>
              </a:lnSpc>
              <a:spcBef>
                <a:spcPts val="0"/>
              </a:spcBef>
              <a:spcAft>
                <a:spcPts val="0"/>
              </a:spcAft>
              <a:buClrTx/>
              <a:buSzTx/>
              <a:buFontTx/>
              <a:buNone/>
              <a:tabLst/>
              <a:defRPr/>
            </a:pPr>
            <a:r>
              <a:rPr kumimoji="0" lang="en-US" sz="3200" b="0" i="0" u="none" strike="noStrike" kern="1200" cap="all" spc="50" normalizeH="0" baseline="0" noProof="0" err="1">
                <a:ln>
                  <a:noFill/>
                </a:ln>
                <a:solidFill>
                  <a:srgbClr val="FFFFFF"/>
                </a:solidFill>
                <a:effectLst/>
                <a:uLnTx/>
                <a:uFillTx/>
                <a:latin typeface="Lato Black" panose="020F0A02020204030203" pitchFamily="34" charset="0"/>
                <a:ea typeface="+mn-ea"/>
                <a:cs typeface="Arial" charset="0"/>
              </a:rPr>
              <a:t>Méthodologie</a:t>
            </a:r>
            <a:r>
              <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rPr>
              <a:t> &amp; ECHANTILLON</a:t>
            </a:r>
          </a:p>
        </p:txBody>
      </p:sp>
    </p:spTree>
    <p:extLst>
      <p:ext uri="{BB962C8B-B14F-4D97-AF65-F5344CB8AC3E}">
        <p14:creationId xmlns:p14="http://schemas.microsoft.com/office/powerpoint/2010/main" val="4132151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Bâtir de bonnes relations sociales dans l’entreprise</a:t>
            </a:r>
            <a:endParaRPr lang="fr-FR" sz="2400" b="0" cap="none"/>
          </a:p>
        </p:txBody>
      </p:sp>
      <p:sp>
        <p:nvSpPr>
          <p:cNvPr id="9" name="ZoneTexte 8"/>
          <p:cNvSpPr txBox="1"/>
          <p:nvPr/>
        </p:nvSpPr>
        <p:spPr>
          <a:xfrm>
            <a:off x="179512" y="980728"/>
            <a:ext cx="8496944" cy="954107"/>
          </a:xfrm>
          <a:prstGeom prst="rect">
            <a:avLst/>
          </a:prstGeom>
          <a:noFill/>
        </p:spPr>
        <p:txBody>
          <a:bodyPr wrap="square" rtlCol="0">
            <a:spAutoFit/>
          </a:bodyPr>
          <a:lstStyle/>
          <a:p>
            <a:r>
              <a:rPr lang="fr-FR" sz="1400">
                <a:solidFill>
                  <a:schemeClr val="tx1">
                    <a:lumMod val="75000"/>
                    <a:lumOff val="25000"/>
                  </a:schemeClr>
                </a:solidFill>
              </a:rPr>
              <a:t>Comme en 2020, les répondants considèrent que de bonnes relations sociales permettent d’abord de </a:t>
            </a:r>
            <a:r>
              <a:rPr lang="fr-FR" sz="1400" b="1">
                <a:solidFill>
                  <a:schemeClr val="tx1">
                    <a:lumMod val="75000"/>
                    <a:lumOff val="25000"/>
                  </a:schemeClr>
                </a:solidFill>
              </a:rPr>
              <a:t>développer un climat social apaisé</a:t>
            </a:r>
            <a:r>
              <a:rPr lang="fr-FR" sz="1400">
                <a:solidFill>
                  <a:schemeClr val="tx1">
                    <a:lumMod val="75000"/>
                    <a:lumOff val="25000"/>
                  </a:schemeClr>
                </a:solidFill>
              </a:rPr>
              <a:t>, de </a:t>
            </a:r>
            <a:r>
              <a:rPr lang="fr-FR" sz="1400" b="1">
                <a:solidFill>
                  <a:schemeClr val="tx1">
                    <a:lumMod val="75000"/>
                    <a:lumOff val="25000"/>
                  </a:schemeClr>
                </a:solidFill>
              </a:rPr>
              <a:t>créer de meilleures conditions de travail </a:t>
            </a:r>
            <a:r>
              <a:rPr lang="fr-FR" sz="1400">
                <a:solidFill>
                  <a:schemeClr val="tx1">
                    <a:lumMod val="75000"/>
                    <a:lumOff val="25000"/>
                  </a:schemeClr>
                </a:solidFill>
              </a:rPr>
              <a:t>et de </a:t>
            </a:r>
            <a:r>
              <a:rPr lang="fr-FR" sz="1400" b="1">
                <a:solidFill>
                  <a:schemeClr val="tx1">
                    <a:lumMod val="75000"/>
                    <a:lumOff val="25000"/>
                  </a:schemeClr>
                </a:solidFill>
              </a:rPr>
              <a:t>communiquer plus facilement entre direction et salariés</a:t>
            </a:r>
            <a:r>
              <a:rPr lang="fr-FR" sz="1400">
                <a:solidFill>
                  <a:schemeClr val="tx1">
                    <a:lumMod val="75000"/>
                    <a:lumOff val="25000"/>
                  </a:schemeClr>
                </a:solidFill>
              </a:rPr>
              <a:t>. A noter l’importance accordée aux relations sociales dans l’amélioration des performances de l’entreprise !</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Toujours selon vous, à quoi servent de bonnes relations sociales dans l'entreprise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7" name="Graphique 6"/>
          <p:cNvGraphicFramePr/>
          <p:nvPr>
            <p:extLst>
              <p:ext uri="{D42A27DB-BD31-4B8C-83A1-F6EECF244321}">
                <p14:modId xmlns:p14="http://schemas.microsoft.com/office/powerpoint/2010/main" val="3293407742"/>
              </p:ext>
            </p:extLst>
          </p:nvPr>
        </p:nvGraphicFramePr>
        <p:xfrm>
          <a:off x="251520" y="1934835"/>
          <a:ext cx="8496944" cy="38312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1497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Les attentes envers les représentants des syndicats</a:t>
            </a:r>
            <a:endParaRPr lang="fr-FR" sz="2400" b="0" cap="none"/>
          </a:p>
        </p:txBody>
      </p:sp>
      <p:sp>
        <p:nvSpPr>
          <p:cNvPr id="9" name="ZoneTexte 8"/>
          <p:cNvSpPr txBox="1"/>
          <p:nvPr/>
        </p:nvSpPr>
        <p:spPr>
          <a:xfrm>
            <a:off x="179512" y="1124744"/>
            <a:ext cx="8496944" cy="738664"/>
          </a:xfrm>
          <a:prstGeom prst="rect">
            <a:avLst/>
          </a:prstGeom>
          <a:noFill/>
        </p:spPr>
        <p:txBody>
          <a:bodyPr wrap="square" rtlCol="0">
            <a:spAutoFit/>
          </a:bodyPr>
          <a:lstStyle/>
          <a:p>
            <a:r>
              <a:rPr lang="fr-FR" sz="1400">
                <a:solidFill>
                  <a:schemeClr val="tx1">
                    <a:lumMod val="75000"/>
                    <a:lumOff val="25000"/>
                  </a:schemeClr>
                </a:solidFill>
              </a:rPr>
              <a:t>Les questions </a:t>
            </a:r>
            <a:r>
              <a:rPr lang="fr-FR" sz="1400" b="1">
                <a:solidFill>
                  <a:schemeClr val="tx1">
                    <a:lumMod val="75000"/>
                    <a:lumOff val="25000"/>
                  </a:schemeClr>
                </a:solidFill>
              </a:rPr>
              <a:t>collectives</a:t>
            </a:r>
            <a:r>
              <a:rPr lang="fr-FR" sz="1400">
                <a:solidFill>
                  <a:schemeClr val="tx1">
                    <a:lumMod val="75000"/>
                    <a:lumOff val="25000"/>
                  </a:schemeClr>
                </a:solidFill>
              </a:rPr>
              <a:t>, notamment sur la protection des citoyens au travail, sont au cœur des attentes envers les représentants syndicaux (conditions de travail, écoute du collectif, droits des salariés…), davantage que la construction et la défense </a:t>
            </a:r>
            <a:r>
              <a:rPr lang="fr-FR" sz="1400" b="1">
                <a:solidFill>
                  <a:schemeClr val="tx1">
                    <a:lumMod val="75000"/>
                    <a:lumOff val="25000"/>
                  </a:schemeClr>
                </a:solidFill>
              </a:rPr>
              <a:t>de l’individu</a:t>
            </a:r>
            <a:r>
              <a:rPr lang="fr-FR" sz="1400">
                <a:solidFill>
                  <a:schemeClr val="tx1">
                    <a:lumMod val="75000"/>
                    <a:lumOff val="25000"/>
                  </a:schemeClr>
                </a:solidFill>
              </a:rPr>
              <a:t> (ASC, rémunération, emploi, conseils individuels…).</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En tant que futur travailleur, sur quel(s) champ(s) d'intervention attendez-vous prioritairement les représentants des syndicats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11" name="Graphique 10"/>
          <p:cNvGraphicFramePr/>
          <p:nvPr>
            <p:extLst>
              <p:ext uri="{D42A27DB-BD31-4B8C-83A1-F6EECF244321}">
                <p14:modId xmlns:p14="http://schemas.microsoft.com/office/powerpoint/2010/main" val="866361439"/>
              </p:ext>
            </p:extLst>
          </p:nvPr>
        </p:nvGraphicFramePr>
        <p:xfrm>
          <a:off x="647056" y="1980134"/>
          <a:ext cx="8496944"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59860" y="2268166"/>
            <a:ext cx="4872179" cy="3339376"/>
          </a:xfrm>
          <a:prstGeom prst="rect">
            <a:avLst/>
          </a:prstGeom>
          <a:noFill/>
        </p:spPr>
        <p:txBody>
          <a:bodyPr wrap="square" rtlCol="0">
            <a:spAutoFit/>
          </a:bodyPr>
          <a:lstStyle/>
          <a:p>
            <a:pPr algn="r"/>
            <a:r>
              <a:rPr lang="fr-FR" sz="1200">
                <a:solidFill>
                  <a:schemeClr val="tx1">
                    <a:lumMod val="75000"/>
                    <a:lumOff val="25000"/>
                  </a:schemeClr>
                </a:solidFill>
              </a:rPr>
              <a:t>Qu'ils soient là pour garantir les meilleures conditions de travail</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Qu'ils soient à l’écoute des attentes collectives des salariés en vue de négocier</a:t>
            </a:r>
          </a:p>
          <a:p>
            <a:pPr algn="r"/>
            <a:endParaRPr lang="fr-FR" sz="900">
              <a:solidFill>
                <a:schemeClr val="tx1">
                  <a:lumMod val="75000"/>
                  <a:lumOff val="25000"/>
                </a:schemeClr>
              </a:solidFill>
            </a:endParaRPr>
          </a:p>
          <a:p>
            <a:pPr algn="r"/>
            <a:r>
              <a:rPr lang="fr-FR" sz="1200">
                <a:solidFill>
                  <a:schemeClr val="tx1">
                    <a:lumMod val="75000"/>
                    <a:lumOff val="25000"/>
                  </a:schemeClr>
                </a:solidFill>
              </a:rPr>
              <a:t>Qu'ils défendent et construisent les droits de salarié</a:t>
            </a:r>
          </a:p>
          <a:p>
            <a:pPr algn="r"/>
            <a:endParaRPr lang="fr-FR" sz="1400">
              <a:solidFill>
                <a:schemeClr val="tx1">
                  <a:lumMod val="75000"/>
                  <a:lumOff val="25000"/>
                </a:schemeClr>
              </a:solidFill>
            </a:endParaRPr>
          </a:p>
          <a:p>
            <a:pPr algn="r"/>
            <a:r>
              <a:rPr lang="fr-FR" sz="1200">
                <a:solidFill>
                  <a:schemeClr val="tx1">
                    <a:lumMod val="75000"/>
                    <a:lumOff val="25000"/>
                  </a:schemeClr>
                </a:solidFill>
              </a:rPr>
              <a:t>Qu'ils m’aident lors d’un problème individuel avec un employeur</a:t>
            </a:r>
          </a:p>
          <a:p>
            <a:pPr algn="r"/>
            <a:endParaRPr lang="fr-FR" sz="1600">
              <a:solidFill>
                <a:schemeClr val="tx1">
                  <a:lumMod val="75000"/>
                  <a:lumOff val="25000"/>
                </a:schemeClr>
              </a:solidFill>
            </a:endParaRPr>
          </a:p>
          <a:p>
            <a:pPr algn="r"/>
            <a:r>
              <a:rPr lang="fr-FR" sz="1200">
                <a:solidFill>
                  <a:schemeClr val="tx1">
                    <a:lumMod val="75000"/>
                    <a:lumOff val="25000"/>
                  </a:schemeClr>
                </a:solidFill>
              </a:rPr>
              <a:t>Qu'ils fournissent du conseil, de la formation et de l’assistance (juridique…)</a:t>
            </a:r>
          </a:p>
          <a:p>
            <a:pPr algn="r"/>
            <a:endParaRPr lang="fr-FR" sz="1400">
              <a:solidFill>
                <a:schemeClr val="tx1">
                  <a:lumMod val="75000"/>
                  <a:lumOff val="25000"/>
                </a:schemeClr>
              </a:solidFill>
            </a:endParaRPr>
          </a:p>
          <a:p>
            <a:pPr algn="r"/>
            <a:r>
              <a:rPr lang="fr-FR" sz="1200">
                <a:solidFill>
                  <a:schemeClr val="tx1">
                    <a:lumMod val="75000"/>
                    <a:lumOff val="25000"/>
                  </a:schemeClr>
                </a:solidFill>
              </a:rPr>
              <a:t>Qu'ils défendent mon emploi</a:t>
            </a:r>
          </a:p>
          <a:p>
            <a:pPr algn="r"/>
            <a:endParaRPr lang="fr-FR" sz="1400">
              <a:solidFill>
                <a:schemeClr val="tx1">
                  <a:lumMod val="75000"/>
                  <a:lumOff val="25000"/>
                </a:schemeClr>
              </a:solidFill>
            </a:endParaRPr>
          </a:p>
          <a:p>
            <a:pPr algn="r"/>
            <a:r>
              <a:rPr lang="fr-FR" sz="1200">
                <a:solidFill>
                  <a:schemeClr val="tx1">
                    <a:lumMod val="75000"/>
                    <a:lumOff val="25000"/>
                  </a:schemeClr>
                </a:solidFill>
              </a:rPr>
              <a:t>Qu'ils négocient ma rémunération (traitement, intéressement)</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Qu'ils me donnent accès à des activités sociales et culturelles (ASC) à des conditions avantageuses</a:t>
            </a:r>
          </a:p>
        </p:txBody>
      </p:sp>
    </p:spTree>
    <p:extLst>
      <p:ext uri="{BB962C8B-B14F-4D97-AF65-F5344CB8AC3E}">
        <p14:creationId xmlns:p14="http://schemas.microsoft.com/office/powerpoint/2010/main" val="3735762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928992" cy="692150"/>
          </a:xfrm>
        </p:spPr>
        <p:txBody>
          <a:bodyPr anchor="ctr"/>
          <a:lstStyle/>
          <a:p>
            <a:pPr>
              <a:defRPr/>
            </a:pPr>
            <a:r>
              <a:rPr lang="fr-FR" sz="2000" cap="none"/>
              <a:t>Perception de la place des relations sociales dans leur future vie professionnelle</a:t>
            </a:r>
            <a:endParaRPr lang="fr-FR" sz="1800" b="0" cap="none"/>
          </a:p>
        </p:txBody>
      </p:sp>
      <p:sp>
        <p:nvSpPr>
          <p:cNvPr id="15" name="Rectangle 14"/>
          <p:cNvSpPr/>
          <p:nvPr/>
        </p:nvSpPr>
        <p:spPr>
          <a:xfrm>
            <a:off x="109100" y="6148246"/>
            <a:ext cx="9034900" cy="253916"/>
          </a:xfrm>
          <a:prstGeom prst="rect">
            <a:avLst/>
          </a:prstGeom>
        </p:spPr>
        <p:txBody>
          <a:bodyPr wrap="square">
            <a:spAutoFit/>
          </a:bodyPr>
          <a:lstStyle/>
          <a:p>
            <a:r>
              <a:rPr lang="fr-FR" sz="1050" i="1">
                <a:solidFill>
                  <a:schemeClr val="tx1">
                    <a:lumMod val="75000"/>
                    <a:lumOff val="25000"/>
                  </a:schemeClr>
                </a:solidFill>
              </a:rPr>
              <a:t>Pour vous personnellement, les relations sociales constituent un aspect de votre (future) vie professionnelle... Base ensemble : 198 répondants</a:t>
            </a:r>
          </a:p>
        </p:txBody>
      </p:sp>
      <p:graphicFrame>
        <p:nvGraphicFramePr>
          <p:cNvPr id="9" name="Graphique 8"/>
          <p:cNvGraphicFramePr/>
          <p:nvPr>
            <p:extLst>
              <p:ext uri="{D42A27DB-BD31-4B8C-83A1-F6EECF244321}">
                <p14:modId xmlns:p14="http://schemas.microsoft.com/office/powerpoint/2010/main" val="1576931711"/>
              </p:ext>
            </p:extLst>
          </p:nvPr>
        </p:nvGraphicFramePr>
        <p:xfrm>
          <a:off x="647564" y="2429202"/>
          <a:ext cx="4447038"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10" name="ZoneTexte 9"/>
          <p:cNvSpPr txBox="1"/>
          <p:nvPr/>
        </p:nvSpPr>
        <p:spPr>
          <a:xfrm>
            <a:off x="1518024" y="3773031"/>
            <a:ext cx="1512168" cy="307777"/>
          </a:xfrm>
          <a:prstGeom prst="rect">
            <a:avLst/>
          </a:prstGeom>
          <a:noFill/>
        </p:spPr>
        <p:txBody>
          <a:bodyPr wrap="square" rtlCol="0">
            <a:spAutoFit/>
          </a:bodyPr>
          <a:lstStyle/>
          <a:p>
            <a:pPr algn="ctr"/>
            <a:r>
              <a:rPr lang="fr-FR" sz="1400">
                <a:solidFill>
                  <a:schemeClr val="tx1">
                    <a:lumMod val="75000"/>
                    <a:lumOff val="25000"/>
                  </a:schemeClr>
                </a:solidFill>
              </a:rPr>
              <a:t>2020</a:t>
            </a:r>
          </a:p>
        </p:txBody>
      </p:sp>
      <p:graphicFrame>
        <p:nvGraphicFramePr>
          <p:cNvPr id="12" name="Graphique 11"/>
          <p:cNvGraphicFramePr/>
          <p:nvPr>
            <p:extLst>
              <p:ext uri="{D42A27DB-BD31-4B8C-83A1-F6EECF244321}">
                <p14:modId xmlns:p14="http://schemas.microsoft.com/office/powerpoint/2010/main" val="792419424"/>
              </p:ext>
            </p:extLst>
          </p:nvPr>
        </p:nvGraphicFramePr>
        <p:xfrm>
          <a:off x="5148064" y="2456417"/>
          <a:ext cx="3600400"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13" name="ZoneTexte 12"/>
          <p:cNvSpPr txBox="1"/>
          <p:nvPr/>
        </p:nvSpPr>
        <p:spPr>
          <a:xfrm>
            <a:off x="5724643" y="3789040"/>
            <a:ext cx="1512168" cy="307777"/>
          </a:xfrm>
          <a:prstGeom prst="rect">
            <a:avLst/>
          </a:prstGeom>
          <a:noFill/>
        </p:spPr>
        <p:txBody>
          <a:bodyPr wrap="square" rtlCol="0">
            <a:spAutoFit/>
          </a:bodyPr>
          <a:lstStyle/>
          <a:p>
            <a:pPr algn="ctr"/>
            <a:r>
              <a:rPr lang="fr-FR" sz="1400">
                <a:solidFill>
                  <a:schemeClr val="tx1">
                    <a:lumMod val="75000"/>
                    <a:lumOff val="25000"/>
                  </a:schemeClr>
                </a:solidFill>
              </a:rPr>
              <a:t>2021</a:t>
            </a:r>
          </a:p>
        </p:txBody>
      </p:sp>
      <p:sp>
        <p:nvSpPr>
          <p:cNvPr id="14" name="ZoneTexte 13"/>
          <p:cNvSpPr txBox="1"/>
          <p:nvPr/>
        </p:nvSpPr>
        <p:spPr>
          <a:xfrm>
            <a:off x="194350" y="1052736"/>
            <a:ext cx="8496944" cy="738664"/>
          </a:xfrm>
          <a:prstGeom prst="rect">
            <a:avLst/>
          </a:prstGeom>
          <a:noFill/>
        </p:spPr>
        <p:txBody>
          <a:bodyPr wrap="square" rtlCol="0">
            <a:spAutoFit/>
          </a:bodyPr>
          <a:lstStyle/>
          <a:p>
            <a:r>
              <a:rPr lang="fr-FR" sz="1400">
                <a:solidFill>
                  <a:schemeClr val="tx1">
                    <a:lumMod val="75000"/>
                    <a:lumOff val="25000"/>
                  </a:schemeClr>
                </a:solidFill>
              </a:rPr>
              <a:t>Globalement, les répondants </a:t>
            </a:r>
            <a:r>
              <a:rPr lang="fr-FR" sz="1400" b="1">
                <a:solidFill>
                  <a:schemeClr val="tx1">
                    <a:lumMod val="75000"/>
                    <a:lumOff val="25000"/>
                  </a:schemeClr>
                </a:solidFill>
              </a:rPr>
              <a:t>ont conscience </a:t>
            </a:r>
            <a:r>
              <a:rPr lang="fr-FR" sz="1400">
                <a:solidFill>
                  <a:schemeClr val="tx1">
                    <a:lumMod val="75000"/>
                    <a:lumOff val="25000"/>
                  </a:schemeClr>
                </a:solidFill>
              </a:rPr>
              <a:t>que les relations sociales occuperont </a:t>
            </a:r>
            <a:r>
              <a:rPr lang="fr-FR" sz="1400" b="1">
                <a:solidFill>
                  <a:schemeClr val="tx1">
                    <a:lumMod val="75000"/>
                    <a:lumOff val="25000"/>
                  </a:schemeClr>
                </a:solidFill>
              </a:rPr>
              <a:t>une place importante dans leur future activité professionnelle</a:t>
            </a:r>
            <a:r>
              <a:rPr lang="fr-FR" sz="1400">
                <a:solidFill>
                  <a:schemeClr val="tx1">
                    <a:lumMod val="75000"/>
                    <a:lumOff val="25000"/>
                  </a:schemeClr>
                </a:solidFill>
              </a:rPr>
              <a:t>, la proportion de répondants qui le pensent étant légèrement moindre en 2021 (84%) qu’en 2020 (91%).</a:t>
            </a:r>
          </a:p>
        </p:txBody>
      </p:sp>
      <p:sp>
        <p:nvSpPr>
          <p:cNvPr id="2" name="Arc 1"/>
          <p:cNvSpPr/>
          <p:nvPr/>
        </p:nvSpPr>
        <p:spPr>
          <a:xfrm>
            <a:off x="1617124" y="3262911"/>
            <a:ext cx="1370700" cy="1388440"/>
          </a:xfrm>
          <a:prstGeom prst="arc">
            <a:avLst>
              <a:gd name="adj1" fmla="val 16200000"/>
              <a:gd name="adj2" fmla="val 13997637"/>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 name="ZoneTexte 2"/>
          <p:cNvSpPr txBox="1"/>
          <p:nvPr/>
        </p:nvSpPr>
        <p:spPr>
          <a:xfrm>
            <a:off x="2196607" y="4173567"/>
            <a:ext cx="583814" cy="369332"/>
          </a:xfrm>
          <a:prstGeom prst="rect">
            <a:avLst/>
          </a:prstGeom>
          <a:solidFill>
            <a:schemeClr val="bg1"/>
          </a:solidFill>
        </p:spPr>
        <p:txBody>
          <a:bodyPr wrap="none" rtlCol="0">
            <a:spAutoFit/>
          </a:bodyPr>
          <a:lstStyle/>
          <a:p>
            <a:r>
              <a:rPr lang="fr-FR">
                <a:solidFill>
                  <a:schemeClr val="accent5">
                    <a:lumMod val="75000"/>
                  </a:schemeClr>
                </a:solidFill>
              </a:rPr>
              <a:t>91%</a:t>
            </a:r>
          </a:p>
        </p:txBody>
      </p:sp>
      <p:sp>
        <p:nvSpPr>
          <p:cNvPr id="11" name="Arc 10"/>
          <p:cNvSpPr/>
          <p:nvPr/>
        </p:nvSpPr>
        <p:spPr>
          <a:xfrm>
            <a:off x="5799564" y="3312800"/>
            <a:ext cx="1370700" cy="1388440"/>
          </a:xfrm>
          <a:prstGeom prst="arc">
            <a:avLst>
              <a:gd name="adj1" fmla="val 16200000"/>
              <a:gd name="adj2" fmla="val 12725948"/>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ZoneTexte 15"/>
          <p:cNvSpPr txBox="1"/>
          <p:nvPr/>
        </p:nvSpPr>
        <p:spPr>
          <a:xfrm>
            <a:off x="6436458" y="4175352"/>
            <a:ext cx="583814" cy="369332"/>
          </a:xfrm>
          <a:prstGeom prst="rect">
            <a:avLst/>
          </a:prstGeom>
          <a:solidFill>
            <a:schemeClr val="bg1"/>
          </a:solidFill>
        </p:spPr>
        <p:txBody>
          <a:bodyPr wrap="none" rtlCol="0">
            <a:spAutoFit/>
          </a:bodyPr>
          <a:lstStyle/>
          <a:p>
            <a:r>
              <a:rPr lang="fr-FR">
                <a:solidFill>
                  <a:schemeClr val="accent5">
                    <a:lumMod val="75000"/>
                  </a:schemeClr>
                </a:solidFill>
              </a:rPr>
              <a:t>84%</a:t>
            </a:r>
          </a:p>
        </p:txBody>
      </p:sp>
    </p:spTree>
    <p:extLst>
      <p:ext uri="{BB962C8B-B14F-4D97-AF65-F5344CB8AC3E}">
        <p14:creationId xmlns:p14="http://schemas.microsoft.com/office/powerpoint/2010/main" val="3784154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Perception de leur préparation aux relations sociales</a:t>
            </a:r>
            <a:endParaRPr lang="fr-FR" sz="2400" b="0" cap="none"/>
          </a:p>
        </p:txBody>
      </p:sp>
      <p:sp>
        <p:nvSpPr>
          <p:cNvPr id="15" name="Rectangle 14"/>
          <p:cNvSpPr/>
          <p:nvPr/>
        </p:nvSpPr>
        <p:spPr>
          <a:xfrm>
            <a:off x="109100" y="6148246"/>
            <a:ext cx="9034900" cy="253916"/>
          </a:xfrm>
          <a:prstGeom prst="rect">
            <a:avLst/>
          </a:prstGeom>
        </p:spPr>
        <p:txBody>
          <a:bodyPr wrap="square">
            <a:spAutoFit/>
          </a:bodyPr>
          <a:lstStyle/>
          <a:p>
            <a:r>
              <a:rPr lang="fr-FR" sz="1050" i="1">
                <a:solidFill>
                  <a:schemeClr val="tx1">
                    <a:lumMod val="75000"/>
                    <a:lumOff val="25000"/>
                  </a:schemeClr>
                </a:solidFill>
              </a:rPr>
              <a:t>Vous sentez-vous préparé(e) aux relations sociales, qui seront une composante de votre future fonction ? 198 répondants</a:t>
            </a:r>
          </a:p>
        </p:txBody>
      </p:sp>
      <p:sp>
        <p:nvSpPr>
          <p:cNvPr id="14" name="ZoneTexte 13"/>
          <p:cNvSpPr txBox="1"/>
          <p:nvPr/>
        </p:nvSpPr>
        <p:spPr>
          <a:xfrm>
            <a:off x="323528" y="1056157"/>
            <a:ext cx="8496944" cy="523220"/>
          </a:xfrm>
          <a:prstGeom prst="rect">
            <a:avLst/>
          </a:prstGeom>
          <a:noFill/>
        </p:spPr>
        <p:txBody>
          <a:bodyPr wrap="square" rtlCol="0">
            <a:spAutoFit/>
          </a:bodyPr>
          <a:lstStyle/>
          <a:p>
            <a:r>
              <a:rPr lang="fr-FR" sz="1400" dirty="0">
                <a:solidFill>
                  <a:schemeClr val="tx1">
                    <a:lumMod val="75000"/>
                    <a:lumOff val="25000"/>
                  </a:schemeClr>
                </a:solidFill>
              </a:rPr>
              <a:t>Près de </a:t>
            </a:r>
            <a:r>
              <a:rPr lang="fr-FR" sz="1400" b="1" dirty="0">
                <a:solidFill>
                  <a:schemeClr val="tx1">
                    <a:lumMod val="75000"/>
                    <a:lumOff val="25000"/>
                  </a:schemeClr>
                </a:solidFill>
              </a:rPr>
              <a:t>2 répondants sur 3 </a:t>
            </a:r>
            <a:r>
              <a:rPr lang="fr-FR" sz="1400" dirty="0">
                <a:solidFill>
                  <a:schemeClr val="tx1">
                    <a:lumMod val="75000"/>
                    <a:lumOff val="25000"/>
                  </a:schemeClr>
                </a:solidFill>
              </a:rPr>
              <a:t>se disent </a:t>
            </a:r>
            <a:r>
              <a:rPr lang="fr-FR" sz="1400" b="1" dirty="0">
                <a:solidFill>
                  <a:schemeClr val="tx1">
                    <a:lumMod val="75000"/>
                    <a:lumOff val="25000"/>
                  </a:schemeClr>
                </a:solidFill>
              </a:rPr>
              <a:t>préparés aux relations sociales </a:t>
            </a:r>
            <a:r>
              <a:rPr lang="fr-FR" sz="1400" dirty="0">
                <a:solidFill>
                  <a:schemeClr val="tx1">
                    <a:lumMod val="75000"/>
                    <a:lumOff val="25000"/>
                  </a:schemeClr>
                </a:solidFill>
              </a:rPr>
              <a:t>dans leur future vie professionnelle.</a:t>
            </a:r>
          </a:p>
          <a:p>
            <a:r>
              <a:rPr lang="fr-FR" sz="1400" dirty="0">
                <a:solidFill>
                  <a:schemeClr val="tx1">
                    <a:lumMod val="75000"/>
                    <a:lumOff val="25000"/>
                  </a:schemeClr>
                </a:solidFill>
              </a:rPr>
              <a:t>En 2020, </a:t>
            </a:r>
            <a:r>
              <a:rPr lang="fr-FR" sz="1400" dirty="0">
                <a:solidFill>
                  <a:srgbClr val="17A5E5"/>
                </a:solidFill>
              </a:rPr>
              <a:t>52% des étudiants </a:t>
            </a:r>
            <a:r>
              <a:rPr lang="fr-FR" sz="1400" dirty="0">
                <a:solidFill>
                  <a:schemeClr val="tx1">
                    <a:lumMod val="75000"/>
                    <a:lumOff val="25000"/>
                  </a:schemeClr>
                </a:solidFill>
              </a:rPr>
              <a:t>répondaient « oui » à cette question.</a:t>
            </a:r>
          </a:p>
        </p:txBody>
      </p:sp>
      <p:graphicFrame>
        <p:nvGraphicFramePr>
          <p:cNvPr id="11" name="Graphique 10"/>
          <p:cNvGraphicFramePr/>
          <p:nvPr>
            <p:extLst>
              <p:ext uri="{D42A27DB-BD31-4B8C-83A1-F6EECF244321}">
                <p14:modId xmlns:p14="http://schemas.microsoft.com/office/powerpoint/2010/main" val="3478291641"/>
              </p:ext>
            </p:extLst>
          </p:nvPr>
        </p:nvGraphicFramePr>
        <p:xfrm>
          <a:off x="1691680" y="2132856"/>
          <a:ext cx="4608512"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2" name="Accolade fermante 1"/>
          <p:cNvSpPr/>
          <p:nvPr/>
        </p:nvSpPr>
        <p:spPr>
          <a:xfrm>
            <a:off x="5565274" y="2276872"/>
            <a:ext cx="288032" cy="2304256"/>
          </a:xfrm>
          <a:prstGeom prst="rightBrac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tx1">
                  <a:lumMod val="75000"/>
                  <a:lumOff val="25000"/>
                </a:schemeClr>
              </a:solidFill>
            </a:endParaRPr>
          </a:p>
        </p:txBody>
      </p:sp>
      <p:sp>
        <p:nvSpPr>
          <p:cNvPr id="8" name="ZoneTexte 7"/>
          <p:cNvSpPr txBox="1"/>
          <p:nvPr/>
        </p:nvSpPr>
        <p:spPr>
          <a:xfrm>
            <a:off x="5925314" y="3259723"/>
            <a:ext cx="648072" cy="338554"/>
          </a:xfrm>
          <a:prstGeom prst="rect">
            <a:avLst/>
          </a:prstGeom>
          <a:noFill/>
        </p:spPr>
        <p:txBody>
          <a:bodyPr wrap="square" rtlCol="0">
            <a:spAutoFit/>
          </a:bodyPr>
          <a:lstStyle/>
          <a:p>
            <a:pPr algn="ctr"/>
            <a:r>
              <a:rPr lang="fr-FR" sz="1600" b="1">
                <a:solidFill>
                  <a:srgbClr val="00B050"/>
                </a:solidFill>
              </a:rPr>
              <a:t>63%</a:t>
            </a:r>
          </a:p>
        </p:txBody>
      </p:sp>
    </p:spTree>
    <p:extLst>
      <p:ext uri="{BB962C8B-B14F-4D97-AF65-F5344CB8AC3E}">
        <p14:creationId xmlns:p14="http://schemas.microsoft.com/office/powerpoint/2010/main" val="1482716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000" cap="none" dirty="0"/>
              <a:t>Les critères les plus importants sont très personnels et sont à opposer ici à des critères collectifs et sociaux.</a:t>
            </a:r>
            <a:endParaRPr lang="fr-FR" sz="1800" b="0" cap="none" dirty="0"/>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Pour vous, quels sont les critères les plus importants pour postuler dans une entreprise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11" name="Graphique 10"/>
          <p:cNvGraphicFramePr/>
          <p:nvPr>
            <p:extLst>
              <p:ext uri="{D42A27DB-BD31-4B8C-83A1-F6EECF244321}">
                <p14:modId xmlns:p14="http://schemas.microsoft.com/office/powerpoint/2010/main" val="204083781"/>
              </p:ext>
            </p:extLst>
          </p:nvPr>
        </p:nvGraphicFramePr>
        <p:xfrm>
          <a:off x="278505" y="1412776"/>
          <a:ext cx="8496944" cy="4113162"/>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369567" y="1483612"/>
            <a:ext cx="4872179" cy="3970318"/>
          </a:xfrm>
          <a:prstGeom prst="rect">
            <a:avLst/>
          </a:prstGeom>
          <a:noFill/>
        </p:spPr>
        <p:txBody>
          <a:bodyPr wrap="square" rtlCol="0">
            <a:spAutoFit/>
          </a:bodyPr>
          <a:lstStyle/>
          <a:p>
            <a:pPr algn="r"/>
            <a:r>
              <a:rPr lang="fr-FR" sz="1200">
                <a:solidFill>
                  <a:schemeClr val="tx1">
                    <a:lumMod val="75000"/>
                    <a:lumOff val="25000"/>
                  </a:schemeClr>
                </a:solidFill>
              </a:rPr>
              <a:t>Les conditions de travail</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L'intérêt de la mission / le sens</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La rémunération</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L'équilibre vie-pro vie perso</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Les perspectives d’évolution professionnelle</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Le climat social</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La sécurité de l’emploi</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La responsabilité environnementale de l'entreprise</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L'autonomie</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La qualité du dialogue social</a:t>
            </a:r>
          </a:p>
          <a:p>
            <a:pPr algn="r"/>
            <a:endParaRPr lang="fr-FR" sz="1200">
              <a:solidFill>
                <a:schemeClr val="tx1">
                  <a:lumMod val="75000"/>
                  <a:lumOff val="25000"/>
                </a:schemeClr>
              </a:solidFill>
            </a:endParaRPr>
          </a:p>
          <a:p>
            <a:pPr algn="r"/>
            <a:r>
              <a:rPr lang="fr-FR" sz="1200">
                <a:solidFill>
                  <a:schemeClr val="tx1">
                    <a:lumMod val="75000"/>
                    <a:lumOff val="25000"/>
                  </a:schemeClr>
                </a:solidFill>
              </a:rPr>
              <a:t>Les avantages sociaux</a:t>
            </a:r>
          </a:p>
        </p:txBody>
      </p:sp>
      <p:sp>
        <p:nvSpPr>
          <p:cNvPr id="2" name="Rectangle 1"/>
          <p:cNvSpPr/>
          <p:nvPr/>
        </p:nvSpPr>
        <p:spPr>
          <a:xfrm>
            <a:off x="2366737" y="1422654"/>
            <a:ext cx="5696559" cy="1512168"/>
          </a:xfrm>
          <a:prstGeom prst="rect">
            <a:avLst/>
          </a:prstGeom>
          <a:noFill/>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8" name="ZoneTexte 7"/>
          <p:cNvSpPr txBox="1"/>
          <p:nvPr/>
        </p:nvSpPr>
        <p:spPr>
          <a:xfrm>
            <a:off x="206497" y="1809406"/>
            <a:ext cx="1979712" cy="738664"/>
          </a:xfrm>
          <a:prstGeom prst="rect">
            <a:avLst/>
          </a:prstGeom>
          <a:noFill/>
        </p:spPr>
        <p:txBody>
          <a:bodyPr wrap="square" rtlCol="0">
            <a:spAutoFit/>
          </a:bodyPr>
          <a:lstStyle/>
          <a:p>
            <a:pPr algn="ctr"/>
            <a:r>
              <a:rPr lang="fr-FR" sz="1400" b="1">
                <a:solidFill>
                  <a:srgbClr val="00B050"/>
                </a:solidFill>
              </a:rPr>
              <a:t>TOP des critères pour postuler dans une entreprise</a:t>
            </a:r>
          </a:p>
        </p:txBody>
      </p:sp>
    </p:spTree>
    <p:extLst>
      <p:ext uri="{BB962C8B-B14F-4D97-AF65-F5344CB8AC3E}">
        <p14:creationId xmlns:p14="http://schemas.microsoft.com/office/powerpoint/2010/main" val="3185049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Appréhension de leur entrée sur le marché du travail</a:t>
            </a:r>
            <a:endParaRPr lang="fr-FR" sz="2400" b="0" cap="none"/>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Comment appréhendez-vous votre entrée sur le marché du travail ? Base ensemble : 198 répondants</a:t>
            </a:r>
          </a:p>
          <a:p>
            <a:r>
              <a:rPr lang="fr-FR" sz="1050" i="1">
                <a:solidFill>
                  <a:schemeClr val="tx1">
                    <a:lumMod val="75000"/>
                    <a:lumOff val="25000"/>
                  </a:schemeClr>
                </a:solidFill>
                <a:sym typeface="Wingdings" panose="05000000000000000000" pitchFamily="2" charset="2"/>
              </a:rPr>
              <a:t> </a:t>
            </a:r>
            <a:r>
              <a:rPr lang="fr-FR" sz="1050" i="1">
                <a:solidFill>
                  <a:schemeClr val="tx1">
                    <a:lumMod val="75000"/>
                    <a:lumOff val="25000"/>
                  </a:schemeClr>
                </a:solidFill>
              </a:rPr>
              <a:t>Total supérieur à 100% : plusieurs réponses possibles</a:t>
            </a:r>
          </a:p>
        </p:txBody>
      </p:sp>
      <p:graphicFrame>
        <p:nvGraphicFramePr>
          <p:cNvPr id="7" name="Graphique 6"/>
          <p:cNvGraphicFramePr/>
          <p:nvPr>
            <p:extLst>
              <p:ext uri="{D42A27DB-BD31-4B8C-83A1-F6EECF244321}">
                <p14:modId xmlns:p14="http://schemas.microsoft.com/office/powerpoint/2010/main" val="133341473"/>
              </p:ext>
            </p:extLst>
          </p:nvPr>
        </p:nvGraphicFramePr>
        <p:xfrm>
          <a:off x="323528" y="2708920"/>
          <a:ext cx="8496944" cy="3831210"/>
        </p:xfrm>
        <a:graphic>
          <a:graphicData uri="http://schemas.openxmlformats.org/drawingml/2006/chart">
            <c:chart xmlns:c="http://schemas.openxmlformats.org/drawingml/2006/chart" xmlns:r="http://schemas.openxmlformats.org/officeDocument/2006/relationships" r:id="rId2"/>
          </a:graphicData>
        </a:graphic>
      </p:graphicFrame>
      <p:sp>
        <p:nvSpPr>
          <p:cNvPr id="9" name="ZoneTexte 8"/>
          <p:cNvSpPr txBox="1"/>
          <p:nvPr/>
        </p:nvSpPr>
        <p:spPr>
          <a:xfrm>
            <a:off x="179512" y="980728"/>
            <a:ext cx="8496944" cy="2031325"/>
          </a:xfrm>
          <a:prstGeom prst="rect">
            <a:avLst/>
          </a:prstGeom>
          <a:noFill/>
        </p:spPr>
        <p:txBody>
          <a:bodyPr wrap="square" rtlCol="0">
            <a:spAutoFit/>
          </a:bodyPr>
          <a:lstStyle/>
          <a:p>
            <a:r>
              <a:rPr lang="fr-FR" sz="1400">
                <a:solidFill>
                  <a:schemeClr val="tx1">
                    <a:lumMod val="75000"/>
                    <a:lumOff val="25000"/>
                  </a:schemeClr>
                </a:solidFill>
              </a:rPr>
              <a:t>A l’idée d’entrer sur le marché du travail, des proportions comparables d’étudiants se disent </a:t>
            </a:r>
            <a:r>
              <a:rPr lang="fr-FR" sz="1400">
                <a:solidFill>
                  <a:srgbClr val="C00000"/>
                </a:solidFill>
              </a:rPr>
              <a:t>inquiets</a:t>
            </a:r>
            <a:r>
              <a:rPr lang="fr-FR" sz="1400">
                <a:solidFill>
                  <a:schemeClr val="tx1">
                    <a:lumMod val="75000"/>
                    <a:lumOff val="25000"/>
                  </a:schemeClr>
                </a:solidFill>
              </a:rPr>
              <a:t> et </a:t>
            </a:r>
            <a:r>
              <a:rPr lang="fr-FR" sz="1400">
                <a:solidFill>
                  <a:srgbClr val="1EC897"/>
                </a:solidFill>
              </a:rPr>
              <a:t>confiants</a:t>
            </a:r>
            <a:r>
              <a:rPr lang="fr-FR" sz="1400"/>
              <a:t>.</a:t>
            </a:r>
          </a:p>
          <a:p>
            <a:endParaRPr lang="fr-FR" sz="1400"/>
          </a:p>
          <a:p>
            <a:r>
              <a:rPr lang="fr-FR" sz="1400">
                <a:solidFill>
                  <a:schemeClr val="tx1">
                    <a:lumMod val="75000"/>
                    <a:lumOff val="25000"/>
                  </a:schemeClr>
                </a:solidFill>
              </a:rPr>
              <a:t>Les principales raisons de l’</a:t>
            </a:r>
            <a:r>
              <a:rPr lang="fr-FR" sz="1400" b="1">
                <a:solidFill>
                  <a:srgbClr val="C00000"/>
                </a:solidFill>
              </a:rPr>
              <a:t>inquiétude</a:t>
            </a:r>
            <a:r>
              <a:rPr lang="fr-FR" sz="1400">
                <a:solidFill>
                  <a:srgbClr val="C00000"/>
                </a:solidFill>
              </a:rPr>
              <a:t> </a:t>
            </a:r>
            <a:r>
              <a:rPr lang="fr-FR" sz="1400">
                <a:solidFill>
                  <a:schemeClr val="tx1">
                    <a:lumMod val="75000"/>
                    <a:lumOff val="25000"/>
                  </a:schemeClr>
                </a:solidFill>
              </a:rPr>
              <a:t>sont liées à la peur des </a:t>
            </a:r>
            <a:r>
              <a:rPr lang="fr-FR" sz="1400" b="1">
                <a:solidFill>
                  <a:schemeClr val="tx1">
                    <a:lumMod val="75000"/>
                    <a:lumOff val="25000"/>
                  </a:schemeClr>
                </a:solidFill>
              </a:rPr>
              <a:t>difficultés d’embauches</a:t>
            </a:r>
            <a:r>
              <a:rPr lang="fr-FR" sz="1400">
                <a:solidFill>
                  <a:schemeClr val="tx1">
                    <a:lumMod val="75000"/>
                    <a:lumOff val="25000"/>
                  </a:schemeClr>
                </a:solidFill>
              </a:rPr>
              <a:t>, de la </a:t>
            </a:r>
            <a:r>
              <a:rPr lang="fr-FR" sz="1400" b="1">
                <a:solidFill>
                  <a:schemeClr val="tx1">
                    <a:lumMod val="75000"/>
                    <a:lumOff val="25000"/>
                  </a:schemeClr>
                </a:solidFill>
              </a:rPr>
              <a:t>précarité de l’emploi </a:t>
            </a:r>
            <a:r>
              <a:rPr lang="fr-FR" sz="1400">
                <a:solidFill>
                  <a:schemeClr val="tx1">
                    <a:lumMod val="75000"/>
                    <a:lumOff val="25000"/>
                  </a:schemeClr>
                </a:solidFill>
              </a:rPr>
              <a:t>(suite à la pandémie de Covid-19), des </a:t>
            </a:r>
            <a:r>
              <a:rPr lang="fr-FR" sz="1400" b="1">
                <a:solidFill>
                  <a:schemeClr val="tx1">
                    <a:lumMod val="75000"/>
                    <a:lumOff val="25000"/>
                  </a:schemeClr>
                </a:solidFill>
              </a:rPr>
              <a:t>conditions de travail</a:t>
            </a:r>
            <a:r>
              <a:rPr lang="fr-FR" sz="1400">
                <a:solidFill>
                  <a:schemeClr val="tx1">
                    <a:lumMod val="75000"/>
                    <a:lumOff val="25000"/>
                  </a:schemeClr>
                </a:solidFill>
              </a:rPr>
              <a:t>, des </a:t>
            </a:r>
            <a:r>
              <a:rPr lang="fr-FR" sz="1400" b="1">
                <a:solidFill>
                  <a:schemeClr val="tx1">
                    <a:lumMod val="75000"/>
                    <a:lumOff val="25000"/>
                  </a:schemeClr>
                </a:solidFill>
              </a:rPr>
              <a:t>relations sociales</a:t>
            </a:r>
            <a:r>
              <a:rPr lang="fr-FR" sz="1400">
                <a:solidFill>
                  <a:schemeClr val="tx1">
                    <a:lumMod val="75000"/>
                    <a:lumOff val="25000"/>
                  </a:schemeClr>
                </a:solidFill>
              </a:rPr>
              <a:t>,</a:t>
            </a:r>
            <a:r>
              <a:rPr lang="fr-FR" sz="1400" b="1">
                <a:solidFill>
                  <a:schemeClr val="tx1">
                    <a:lumMod val="75000"/>
                    <a:lumOff val="25000"/>
                  </a:schemeClr>
                </a:solidFill>
              </a:rPr>
              <a:t> </a:t>
            </a:r>
            <a:r>
              <a:rPr lang="fr-FR" sz="1400">
                <a:solidFill>
                  <a:schemeClr val="tx1">
                    <a:lumMod val="75000"/>
                    <a:lumOff val="25000"/>
                  </a:schemeClr>
                </a:solidFill>
              </a:rPr>
              <a:t>de l’</a:t>
            </a:r>
            <a:r>
              <a:rPr lang="fr-FR" sz="1400" b="1">
                <a:solidFill>
                  <a:schemeClr val="tx1">
                    <a:lumMod val="75000"/>
                    <a:lumOff val="25000"/>
                  </a:schemeClr>
                </a:solidFill>
              </a:rPr>
              <a:t>inadéquation du travail avec les valeurs personnelles</a:t>
            </a:r>
            <a:r>
              <a:rPr lang="fr-FR" sz="1400">
                <a:solidFill>
                  <a:schemeClr val="tx1">
                    <a:lumMod val="75000"/>
                    <a:lumOff val="25000"/>
                  </a:schemeClr>
                </a:solidFill>
              </a:rPr>
              <a:t> et du </a:t>
            </a:r>
            <a:r>
              <a:rPr lang="fr-FR" sz="1400" b="1">
                <a:solidFill>
                  <a:schemeClr val="tx1">
                    <a:lumMod val="75000"/>
                    <a:lumOff val="25000"/>
                  </a:schemeClr>
                </a:solidFill>
              </a:rPr>
              <a:t>manque de préparation </a:t>
            </a:r>
            <a:r>
              <a:rPr lang="fr-FR" sz="1400">
                <a:solidFill>
                  <a:schemeClr val="tx1">
                    <a:lumMod val="75000"/>
                    <a:lumOff val="25000"/>
                  </a:schemeClr>
                </a:solidFill>
              </a:rPr>
              <a:t>à la nouveauté qu’est l’entrée dans le monde du travail </a:t>
            </a:r>
            <a:r>
              <a:rPr lang="fr-FR" sz="1400" i="1">
                <a:solidFill>
                  <a:schemeClr val="tx1">
                    <a:lumMod val="75000"/>
                    <a:lumOff val="25000"/>
                  </a:schemeClr>
                </a:solidFill>
              </a:rPr>
              <a:t>(détails : voir annexes)</a:t>
            </a:r>
            <a:r>
              <a:rPr lang="fr-FR" sz="1400">
                <a:solidFill>
                  <a:schemeClr val="tx1">
                    <a:lumMod val="75000"/>
                    <a:lumOff val="25000"/>
                  </a:schemeClr>
                </a:solidFill>
              </a:rPr>
              <a:t>.</a:t>
            </a:r>
          </a:p>
          <a:p>
            <a:endParaRPr lang="fr-FR" sz="1400" i="1">
              <a:solidFill>
                <a:schemeClr val="tx1">
                  <a:lumMod val="75000"/>
                  <a:lumOff val="25000"/>
                </a:schemeClr>
              </a:solidFill>
            </a:endParaRPr>
          </a:p>
          <a:p>
            <a:r>
              <a:rPr lang="fr-FR" sz="1400">
                <a:solidFill>
                  <a:schemeClr val="tx1">
                    <a:lumMod val="75000"/>
                    <a:lumOff val="25000"/>
                  </a:schemeClr>
                </a:solidFill>
              </a:rPr>
              <a:t>D’autres affirment être </a:t>
            </a:r>
            <a:r>
              <a:rPr lang="fr-FR" sz="1400" b="1">
                <a:solidFill>
                  <a:srgbClr val="1EC897"/>
                </a:solidFill>
              </a:rPr>
              <a:t>confiants </a:t>
            </a:r>
            <a:r>
              <a:rPr lang="fr-FR" sz="1400">
                <a:solidFill>
                  <a:schemeClr val="tx1">
                    <a:lumMod val="75000"/>
                    <a:lumOff val="25000"/>
                  </a:schemeClr>
                </a:solidFill>
              </a:rPr>
              <a:t>après avoir déjà eu une </a:t>
            </a:r>
            <a:r>
              <a:rPr lang="fr-FR" sz="1400" b="1">
                <a:solidFill>
                  <a:schemeClr val="tx1">
                    <a:lumMod val="75000"/>
                    <a:lumOff val="25000"/>
                  </a:schemeClr>
                </a:solidFill>
              </a:rPr>
              <a:t>expérience professionnelle positive</a:t>
            </a:r>
            <a:r>
              <a:rPr lang="fr-FR" sz="1400">
                <a:solidFill>
                  <a:schemeClr val="tx1">
                    <a:lumMod val="75000"/>
                    <a:lumOff val="25000"/>
                  </a:schemeClr>
                </a:solidFill>
              </a:rPr>
              <a:t>. Certains sont résignés : </a:t>
            </a:r>
            <a:r>
              <a:rPr lang="fr-FR" sz="1400" i="1">
                <a:solidFill>
                  <a:schemeClr val="tx1">
                    <a:lumMod val="75000"/>
                    <a:lumOff val="25000"/>
                  </a:schemeClr>
                </a:solidFill>
              </a:rPr>
              <a:t>« on verra bien ». </a:t>
            </a:r>
          </a:p>
        </p:txBody>
      </p:sp>
    </p:spTree>
    <p:extLst>
      <p:ext uri="{BB962C8B-B14F-4D97-AF65-F5344CB8AC3E}">
        <p14:creationId xmlns:p14="http://schemas.microsoft.com/office/powerpoint/2010/main" val="2135308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594363" y="2772509"/>
            <a:ext cx="3345871" cy="923330"/>
          </a:xfrm>
          <a:prstGeom prst="rect">
            <a:avLst/>
          </a:prstGeom>
          <a:noFill/>
        </p:spPr>
        <p:txBody>
          <a:bodyPr wrap="square" lIns="0" tIns="0" rIns="0" bIns="0" rtlCol="0">
            <a:spAutoFit/>
          </a:bodyPr>
          <a:lstStyle/>
          <a:p>
            <a:pPr marL="0" marR="0" lvl="0" indent="0" algn="l" defTabSz="804649" rtl="0" eaLnBrk="1" fontAlgn="auto" latinLnBrk="0" hangingPunct="1">
              <a:lnSpc>
                <a:spcPts val="3600"/>
              </a:lnSpc>
              <a:spcBef>
                <a:spcPts val="0"/>
              </a:spcBef>
              <a:spcAft>
                <a:spcPts val="0"/>
              </a:spcAft>
              <a:buClrTx/>
              <a:buSzTx/>
              <a:buFontTx/>
              <a:buNone/>
              <a:tabLst/>
              <a:defRPr/>
            </a:pPr>
            <a:r>
              <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rPr>
              <a:t>CE QU’IL </a:t>
            </a:r>
            <a:r>
              <a:rPr kumimoji="0" lang="en-US" sz="3200" b="0" i="0" u="none" strike="noStrike" kern="1200" cap="all" spc="50" normalizeH="0" baseline="0" noProof="0" err="1">
                <a:ln>
                  <a:noFill/>
                </a:ln>
                <a:solidFill>
                  <a:srgbClr val="FFFFFF"/>
                </a:solidFill>
                <a:effectLst/>
                <a:uLnTx/>
                <a:uFillTx/>
                <a:latin typeface="Lato Black" panose="020F0A02020204030203" pitchFamily="34" charset="0"/>
                <a:ea typeface="+mn-ea"/>
                <a:cs typeface="Arial" charset="0"/>
              </a:rPr>
              <a:t>FAuT</a:t>
            </a:r>
            <a:r>
              <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rPr>
              <a:t> </a:t>
            </a:r>
            <a:r>
              <a:rPr kumimoji="0" lang="en-US" sz="3200" b="0" i="0" u="none" strike="noStrike" kern="1200" cap="all" spc="50" normalizeH="0" baseline="0" noProof="0" err="1">
                <a:ln>
                  <a:noFill/>
                </a:ln>
                <a:solidFill>
                  <a:srgbClr val="FFFFFF"/>
                </a:solidFill>
                <a:effectLst/>
                <a:uLnTx/>
                <a:uFillTx/>
                <a:latin typeface="Lato Black" panose="020F0A02020204030203" pitchFamily="34" charset="0"/>
                <a:ea typeface="+mn-ea"/>
                <a:cs typeface="Arial" charset="0"/>
              </a:rPr>
              <a:t>RETeniR</a:t>
            </a:r>
            <a:endPar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endParaRPr>
          </a:p>
        </p:txBody>
      </p:sp>
      <p:pic>
        <p:nvPicPr>
          <p:cNvPr id="6146" name="Picture 2" descr="pensée Icône gratui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1772816"/>
            <a:ext cx="700337" cy="700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442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Les enseignements clés</a:t>
            </a:r>
            <a:endParaRPr lang="fr-FR" sz="2400" b="0" cap="none"/>
          </a:p>
        </p:txBody>
      </p:sp>
      <p:sp>
        <p:nvSpPr>
          <p:cNvPr id="9" name="ZoneTexte 8"/>
          <p:cNvSpPr txBox="1"/>
          <p:nvPr/>
        </p:nvSpPr>
        <p:spPr>
          <a:xfrm>
            <a:off x="179512" y="1124744"/>
            <a:ext cx="8496944" cy="5124480"/>
          </a:xfrm>
          <a:prstGeom prst="rect">
            <a:avLst/>
          </a:prstGeom>
          <a:noFill/>
        </p:spPr>
        <p:txBody>
          <a:bodyPr wrap="square" lIns="91440" tIns="45720" rIns="91440" bIns="45720" rtlCol="0" anchor="t">
            <a:spAutoFit/>
          </a:bodyPr>
          <a:lstStyle/>
          <a:p>
            <a:r>
              <a:rPr lang="fr-FR" sz="1600">
                <a:solidFill>
                  <a:schemeClr val="tx1">
                    <a:lumMod val="75000"/>
                    <a:lumOff val="25000"/>
                  </a:schemeClr>
                </a:solidFill>
              </a:rPr>
              <a:t>&gt; Comme en 2020, les étudiants ont une </a:t>
            </a:r>
            <a:r>
              <a:rPr lang="fr-FR" sz="1600" b="1">
                <a:solidFill>
                  <a:schemeClr val="tx1">
                    <a:lumMod val="75000"/>
                    <a:lumOff val="25000"/>
                  </a:schemeClr>
                </a:solidFill>
              </a:rPr>
              <a:t>vision assez critique du dialogue social</a:t>
            </a:r>
            <a:r>
              <a:rPr lang="fr-FR" sz="1600">
                <a:solidFill>
                  <a:schemeClr val="tx1">
                    <a:lumMod val="75000"/>
                    <a:lumOff val="25000"/>
                  </a:schemeClr>
                </a:solidFill>
              </a:rPr>
              <a:t>. Les relations employeurs salariés sont jugées distantes, compliquées, conflictuelles…</a:t>
            </a:r>
          </a:p>
          <a:p>
            <a:endParaRPr lang="fr-FR" sz="1200">
              <a:solidFill>
                <a:schemeClr val="tx1">
                  <a:lumMod val="75000"/>
                  <a:lumOff val="25000"/>
                </a:schemeClr>
              </a:solidFill>
            </a:endParaRPr>
          </a:p>
          <a:p>
            <a:r>
              <a:rPr lang="fr-FR" sz="1600">
                <a:solidFill>
                  <a:schemeClr val="tx1">
                    <a:lumMod val="75000"/>
                    <a:lumOff val="25000"/>
                  </a:schemeClr>
                </a:solidFill>
              </a:rPr>
              <a:t>&gt; Les syndicats restent encore très associés à des actions de revendication et sont perçus comme </a:t>
            </a:r>
            <a:r>
              <a:rPr lang="fr-FR" sz="1600" b="1">
                <a:solidFill>
                  <a:schemeClr val="tx1">
                    <a:lumMod val="75000"/>
                    <a:lumOff val="25000"/>
                  </a:schemeClr>
                </a:solidFill>
              </a:rPr>
              <a:t>moyennement efficaces</a:t>
            </a:r>
            <a:r>
              <a:rPr lang="fr-FR" sz="1600">
                <a:solidFill>
                  <a:schemeClr val="tx1">
                    <a:lumMod val="75000"/>
                    <a:lumOff val="25000"/>
                  </a:schemeClr>
                </a:solidFill>
              </a:rPr>
              <a:t>.</a:t>
            </a:r>
          </a:p>
          <a:p>
            <a:r>
              <a:rPr lang="fr-FR" sz="1600">
                <a:solidFill>
                  <a:schemeClr val="tx1">
                    <a:lumMod val="75000"/>
                    <a:lumOff val="25000"/>
                  </a:schemeClr>
                </a:solidFill>
              </a:rPr>
              <a:t>Pour autant, leur utilité </a:t>
            </a:r>
            <a:r>
              <a:rPr lang="fr-FR" sz="1600" b="1">
                <a:solidFill>
                  <a:schemeClr val="tx1">
                    <a:lumMod val="75000"/>
                    <a:lumOff val="25000"/>
                  </a:schemeClr>
                </a:solidFill>
              </a:rPr>
              <a:t>pour tous les salariés</a:t>
            </a:r>
            <a:r>
              <a:rPr lang="fr-FR" sz="1600">
                <a:solidFill>
                  <a:schemeClr val="tx1">
                    <a:lumMod val="75000"/>
                    <a:lumOff val="25000"/>
                  </a:schemeClr>
                </a:solidFill>
              </a:rPr>
              <a:t>, n’est pas remise en cause.</a:t>
            </a:r>
          </a:p>
          <a:p>
            <a:endParaRPr lang="fr-FR" sz="1200">
              <a:solidFill>
                <a:schemeClr val="tx1">
                  <a:lumMod val="75000"/>
                  <a:lumOff val="25000"/>
                </a:schemeClr>
              </a:solidFill>
            </a:endParaRPr>
          </a:p>
          <a:p>
            <a:r>
              <a:rPr lang="fr-FR" sz="1600">
                <a:solidFill>
                  <a:schemeClr val="tx1">
                    <a:lumMod val="75000"/>
                    <a:lumOff val="25000"/>
                  </a:schemeClr>
                </a:solidFill>
                <a:latin typeface="Calibri"/>
                <a:cs typeface="Arial"/>
              </a:rPr>
              <a:t>&gt; Globalement, les étudiants sont nombreux à </a:t>
            </a:r>
            <a:r>
              <a:rPr lang="fr-FR" sz="1600" b="1">
                <a:solidFill>
                  <a:schemeClr val="tx1">
                    <a:lumMod val="75000"/>
                    <a:lumOff val="25000"/>
                  </a:schemeClr>
                </a:solidFill>
                <a:latin typeface="Calibri"/>
                <a:cs typeface="Arial"/>
              </a:rPr>
              <a:t>valoriser la proximité </a:t>
            </a:r>
            <a:r>
              <a:rPr lang="fr-FR" sz="1600">
                <a:solidFill>
                  <a:schemeClr val="tx1">
                    <a:lumMod val="75000"/>
                    <a:lumOff val="25000"/>
                  </a:schemeClr>
                </a:solidFill>
                <a:latin typeface="Calibri"/>
                <a:cs typeface="Arial"/>
              </a:rPr>
              <a:t>lorsqu’il s’agit de mettre en avant les sources d’avancées sociales </a:t>
            </a:r>
            <a:r>
              <a:rPr lang="fr-FR" sz="1400">
                <a:solidFill>
                  <a:schemeClr val="tx1">
                    <a:lumMod val="75000"/>
                    <a:lumOff val="25000"/>
                  </a:schemeClr>
                </a:solidFill>
                <a:latin typeface="Calibri"/>
                <a:cs typeface="Arial"/>
              </a:rPr>
              <a:t>(importance des managers, de l’entreprise, des réunions avec la hiérarchie ou encore des échanges informels)</a:t>
            </a:r>
          </a:p>
          <a:p>
            <a:endParaRPr lang="fr-FR" sz="1200">
              <a:solidFill>
                <a:schemeClr val="tx1">
                  <a:lumMod val="75000"/>
                  <a:lumOff val="25000"/>
                </a:schemeClr>
              </a:solidFill>
            </a:endParaRPr>
          </a:p>
          <a:p>
            <a:r>
              <a:rPr lang="fr-FR" sz="1600">
                <a:solidFill>
                  <a:schemeClr val="tx1">
                    <a:lumMod val="75000"/>
                    <a:lumOff val="25000"/>
                  </a:schemeClr>
                </a:solidFill>
              </a:rPr>
              <a:t>&gt; Dans un contexte d’incertitudes, les syndicats sont attendus pour </a:t>
            </a:r>
            <a:r>
              <a:rPr lang="fr-FR" sz="1600" b="1">
                <a:solidFill>
                  <a:schemeClr val="tx1">
                    <a:lumMod val="75000"/>
                    <a:lumOff val="25000"/>
                  </a:schemeClr>
                </a:solidFill>
              </a:rPr>
              <a:t>défendre le collectif</a:t>
            </a:r>
            <a:r>
              <a:rPr lang="fr-FR" sz="1600">
                <a:solidFill>
                  <a:schemeClr val="tx1">
                    <a:lumMod val="75000"/>
                    <a:lumOff val="25000"/>
                  </a:schemeClr>
                </a:solidFill>
              </a:rPr>
              <a:t>, </a:t>
            </a:r>
            <a:r>
              <a:rPr lang="fr-FR" sz="1600" b="1">
                <a:solidFill>
                  <a:schemeClr val="tx1">
                    <a:lumMod val="75000"/>
                    <a:lumOff val="25000"/>
                  </a:schemeClr>
                </a:solidFill>
              </a:rPr>
              <a:t>développer un climat social apaisé</a:t>
            </a:r>
            <a:r>
              <a:rPr lang="fr-FR" sz="1600">
                <a:solidFill>
                  <a:schemeClr val="tx1">
                    <a:lumMod val="75000"/>
                    <a:lumOff val="25000"/>
                  </a:schemeClr>
                </a:solidFill>
              </a:rPr>
              <a:t>, créer de </a:t>
            </a:r>
            <a:r>
              <a:rPr lang="fr-FR" sz="1600" b="1">
                <a:solidFill>
                  <a:schemeClr val="tx1">
                    <a:lumMod val="75000"/>
                    <a:lumOff val="25000"/>
                  </a:schemeClr>
                </a:solidFill>
              </a:rPr>
              <a:t>meilleures conditions de travail</a:t>
            </a:r>
            <a:r>
              <a:rPr lang="fr-FR" sz="1600">
                <a:solidFill>
                  <a:schemeClr val="tx1">
                    <a:lumMod val="75000"/>
                    <a:lumOff val="25000"/>
                  </a:schemeClr>
                </a:solidFill>
              </a:rPr>
              <a:t>.</a:t>
            </a:r>
          </a:p>
          <a:p>
            <a:endParaRPr lang="fr-FR" sz="1200">
              <a:solidFill>
                <a:schemeClr val="tx1">
                  <a:lumMod val="75000"/>
                  <a:lumOff val="25000"/>
                </a:schemeClr>
              </a:solidFill>
            </a:endParaRPr>
          </a:p>
          <a:p>
            <a:r>
              <a:rPr lang="fr-FR" sz="1600">
                <a:solidFill>
                  <a:schemeClr val="tx1">
                    <a:lumMod val="75000"/>
                    <a:lumOff val="25000"/>
                  </a:schemeClr>
                </a:solidFill>
                <a:latin typeface="Calibri"/>
                <a:cs typeface="Arial"/>
              </a:rPr>
              <a:t>&gt; Les étudiants sont largement </a:t>
            </a:r>
            <a:r>
              <a:rPr lang="fr-FR" sz="1600" b="1">
                <a:solidFill>
                  <a:schemeClr val="tx1">
                    <a:lumMod val="75000"/>
                    <a:lumOff val="25000"/>
                  </a:schemeClr>
                </a:solidFill>
                <a:latin typeface="Calibri"/>
                <a:cs typeface="Arial"/>
              </a:rPr>
              <a:t>conscients de la place des relations sociales </a:t>
            </a:r>
            <a:r>
              <a:rPr lang="fr-FR" sz="1600">
                <a:solidFill>
                  <a:schemeClr val="tx1">
                    <a:lumMod val="75000"/>
                    <a:lumOff val="25000"/>
                  </a:schemeClr>
                </a:solidFill>
                <a:latin typeface="Calibri"/>
                <a:cs typeface="Arial"/>
              </a:rPr>
              <a:t>dans leur futur professionnel </a:t>
            </a:r>
            <a:r>
              <a:rPr lang="fr-FR" sz="1400">
                <a:solidFill>
                  <a:schemeClr val="tx1">
                    <a:lumMod val="75000"/>
                    <a:lumOff val="25000"/>
                  </a:schemeClr>
                </a:solidFill>
                <a:latin typeface="Calibri"/>
                <a:cs typeface="Arial"/>
              </a:rPr>
              <a:t>(84% les jugeant prioritaires)</a:t>
            </a:r>
            <a:r>
              <a:rPr lang="fr-FR">
                <a:solidFill>
                  <a:schemeClr val="tx1">
                    <a:lumMod val="75000"/>
                    <a:lumOff val="25000"/>
                  </a:schemeClr>
                </a:solidFill>
                <a:latin typeface="Calibri"/>
                <a:cs typeface="Arial"/>
              </a:rPr>
              <a:t> mais ils </a:t>
            </a:r>
            <a:r>
              <a:rPr lang="fr-FR" sz="1600">
                <a:solidFill>
                  <a:schemeClr val="tx1">
                    <a:lumMod val="75000"/>
                    <a:lumOff val="25000"/>
                  </a:schemeClr>
                </a:solidFill>
                <a:latin typeface="Calibri"/>
                <a:cs typeface="Arial"/>
              </a:rPr>
              <a:t>sont moins nombreux à se déclarer préparés à cet aspect important de la vie active </a:t>
            </a:r>
            <a:r>
              <a:rPr lang="fr-FR" sz="1200">
                <a:solidFill>
                  <a:schemeClr val="tx1">
                    <a:lumMod val="75000"/>
                    <a:lumOff val="25000"/>
                  </a:schemeClr>
                </a:solidFill>
                <a:latin typeface="Calibri"/>
                <a:cs typeface="Arial"/>
              </a:rPr>
              <a:t>(63% y sont préparés)</a:t>
            </a:r>
            <a:r>
              <a:rPr lang="fr-FR">
                <a:solidFill>
                  <a:schemeClr val="tx1">
                    <a:lumMod val="75000"/>
                    <a:lumOff val="25000"/>
                  </a:schemeClr>
                </a:solidFill>
                <a:latin typeface="Calibri"/>
                <a:cs typeface="Arial"/>
              </a:rPr>
              <a:t>.</a:t>
            </a:r>
          </a:p>
          <a:p>
            <a:endParaRPr lang="fr-FR" sz="1200">
              <a:solidFill>
                <a:schemeClr val="tx1">
                  <a:lumMod val="75000"/>
                  <a:lumOff val="25000"/>
                </a:schemeClr>
              </a:solidFill>
            </a:endParaRPr>
          </a:p>
          <a:p>
            <a:r>
              <a:rPr lang="fr-FR" sz="1600">
                <a:solidFill>
                  <a:schemeClr val="tx1">
                    <a:lumMod val="75000"/>
                    <a:lumOff val="25000"/>
                  </a:schemeClr>
                </a:solidFill>
                <a:latin typeface="Calibri"/>
                <a:cs typeface="Arial"/>
              </a:rPr>
              <a:t>&gt; Finalement, les futurs actifs sont </a:t>
            </a:r>
            <a:r>
              <a:rPr lang="fr-FR" sz="1600" b="1">
                <a:solidFill>
                  <a:schemeClr val="tx1">
                    <a:lumMod val="75000"/>
                    <a:lumOff val="25000"/>
                  </a:schemeClr>
                </a:solidFill>
                <a:latin typeface="Calibri"/>
                <a:cs typeface="Arial"/>
              </a:rPr>
              <a:t>aussi nombreux à craindre l’entrée sur le marché du travail </a:t>
            </a:r>
            <a:r>
              <a:rPr lang="fr-FR" sz="1400">
                <a:solidFill>
                  <a:schemeClr val="tx1">
                    <a:lumMod val="75000"/>
                    <a:lumOff val="25000"/>
                  </a:schemeClr>
                </a:solidFill>
                <a:latin typeface="Calibri"/>
                <a:cs typeface="Arial"/>
              </a:rPr>
              <a:t>(difficultés d’embauche, précarité, conditions de travail, etc.) </a:t>
            </a:r>
            <a:r>
              <a:rPr lang="fr-FR" sz="1600">
                <a:solidFill>
                  <a:schemeClr val="tx1">
                    <a:lumMod val="75000"/>
                    <a:lumOff val="25000"/>
                  </a:schemeClr>
                </a:solidFill>
                <a:latin typeface="Calibri"/>
                <a:cs typeface="Arial"/>
              </a:rPr>
              <a:t>qu’à se déclarer confiants, un sentiment souvent porté par des premiers pas convaincants dans le monde de l’entreprise </a:t>
            </a:r>
            <a:r>
              <a:rPr lang="fr-FR" sz="1400">
                <a:solidFill>
                  <a:schemeClr val="tx1">
                    <a:lumMod val="75000"/>
                    <a:lumOff val="25000"/>
                  </a:schemeClr>
                </a:solidFill>
                <a:latin typeface="Calibri"/>
                <a:cs typeface="Arial"/>
              </a:rPr>
              <a:t>(alternance, stage)</a:t>
            </a:r>
            <a:endParaRPr lang="fr-FR">
              <a:solidFill>
                <a:schemeClr val="tx1">
                  <a:lumMod val="75000"/>
                  <a:lumOff val="25000"/>
                </a:schemeClr>
              </a:solidFill>
              <a:latin typeface="Calibri"/>
              <a:cs typeface="Arial"/>
            </a:endParaRPr>
          </a:p>
        </p:txBody>
      </p:sp>
    </p:spTree>
    <p:extLst>
      <p:ext uri="{BB962C8B-B14F-4D97-AF65-F5344CB8AC3E}">
        <p14:creationId xmlns:p14="http://schemas.microsoft.com/office/powerpoint/2010/main" val="1028552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7"/>
          <p:cNvSpPr txBox="1"/>
          <p:nvPr/>
        </p:nvSpPr>
        <p:spPr>
          <a:xfrm>
            <a:off x="594363" y="2772509"/>
            <a:ext cx="3345871" cy="461665"/>
          </a:xfrm>
          <a:prstGeom prst="rect">
            <a:avLst/>
          </a:prstGeom>
          <a:noFill/>
        </p:spPr>
        <p:txBody>
          <a:bodyPr wrap="square" lIns="0" tIns="0" rIns="0" bIns="0" rtlCol="0">
            <a:spAutoFit/>
          </a:bodyPr>
          <a:lstStyle/>
          <a:p>
            <a:pPr marL="0" marR="0" lvl="0" indent="0" algn="l" defTabSz="804649" rtl="0" eaLnBrk="1" fontAlgn="auto" latinLnBrk="0" hangingPunct="1">
              <a:lnSpc>
                <a:spcPts val="3600"/>
              </a:lnSpc>
              <a:spcBef>
                <a:spcPts val="0"/>
              </a:spcBef>
              <a:spcAft>
                <a:spcPts val="0"/>
              </a:spcAft>
              <a:buClrTx/>
              <a:buSzTx/>
              <a:buFontTx/>
              <a:buNone/>
              <a:tabLst/>
              <a:defRPr/>
            </a:pPr>
            <a:r>
              <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rPr>
              <a:t>ANNEXES</a:t>
            </a:r>
          </a:p>
        </p:txBody>
      </p:sp>
      <p:pic>
        <p:nvPicPr>
          <p:cNvPr id="4098" name="Picture 2" descr="pièce jointe Icône gratui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1772816"/>
            <a:ext cx="658218" cy="658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223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1"/>
          <p:cNvSpPr>
            <a:spLocks noGrp="1"/>
          </p:cNvSpPr>
          <p:nvPr>
            <p:ph type="title"/>
          </p:nvPr>
        </p:nvSpPr>
        <p:spPr>
          <a:xfrm>
            <a:off x="122881" y="116632"/>
            <a:ext cx="8553575" cy="692150"/>
          </a:xfrm>
        </p:spPr>
        <p:txBody>
          <a:bodyPr anchor="ctr"/>
          <a:lstStyle/>
          <a:p>
            <a:pPr>
              <a:defRPr/>
            </a:pPr>
            <a:r>
              <a:rPr lang="fr-FR" sz="2000" cap="none"/>
              <a:t>Annexe : raisons de l’inquiétude sur l’entrée sur le marché du travail (question ouverte ; 1/2)</a:t>
            </a:r>
            <a:endParaRPr lang="fr-FR" sz="1800" b="0" cap="none"/>
          </a:p>
        </p:txBody>
      </p:sp>
      <p:sp>
        <p:nvSpPr>
          <p:cNvPr id="9" name="ZoneTexte 8"/>
          <p:cNvSpPr txBox="1"/>
          <p:nvPr/>
        </p:nvSpPr>
        <p:spPr>
          <a:xfrm>
            <a:off x="179512" y="980728"/>
            <a:ext cx="8496944" cy="4616648"/>
          </a:xfrm>
          <a:prstGeom prst="rect">
            <a:avLst/>
          </a:prstGeom>
          <a:noFill/>
        </p:spPr>
        <p:txBody>
          <a:bodyPr wrap="square" rtlCol="0">
            <a:spAutoFit/>
          </a:bodyPr>
          <a:lstStyle/>
          <a:p>
            <a:r>
              <a:rPr lang="fr-FR" sz="1400" b="1">
                <a:solidFill>
                  <a:schemeClr val="tx1">
                    <a:lumMod val="75000"/>
                    <a:lumOff val="25000"/>
                  </a:schemeClr>
                </a:solidFill>
              </a:rPr>
              <a:t>Conditions de travail et relations sociales :</a:t>
            </a:r>
          </a:p>
          <a:p>
            <a:pPr marL="171450" indent="-171450">
              <a:buFont typeface="Arial" panose="020B0604020202020204" pitchFamily="34" charset="0"/>
              <a:buChar char="•"/>
            </a:pPr>
            <a:r>
              <a:rPr lang="fr-FR" sz="1400">
                <a:solidFill>
                  <a:schemeClr val="tx1">
                    <a:lumMod val="75000"/>
                    <a:lumOff val="25000"/>
                  </a:schemeClr>
                </a:solidFill>
              </a:rPr>
              <a:t>Mauvaise cohésion et entente</a:t>
            </a:r>
          </a:p>
          <a:p>
            <a:pPr marL="171450" indent="-171450">
              <a:buFont typeface="Arial" panose="020B0604020202020204" pitchFamily="34" charset="0"/>
              <a:buChar char="•"/>
            </a:pPr>
            <a:r>
              <a:rPr lang="fr-FR" sz="1400">
                <a:solidFill>
                  <a:schemeClr val="tx1">
                    <a:lumMod val="75000"/>
                    <a:lumOff val="25000"/>
                  </a:schemeClr>
                </a:solidFill>
              </a:rPr>
              <a:t>Ne sais pas si l'environnement de travail serait propice à l'épanouissement</a:t>
            </a:r>
          </a:p>
          <a:p>
            <a:pPr marL="171450" indent="-171450">
              <a:buFont typeface="Arial" panose="020B0604020202020204" pitchFamily="34" charset="0"/>
              <a:buChar char="•"/>
            </a:pPr>
            <a:r>
              <a:rPr lang="fr-FR" sz="1400">
                <a:solidFill>
                  <a:schemeClr val="tx1">
                    <a:lumMod val="75000"/>
                    <a:lumOff val="25000"/>
                  </a:schemeClr>
                </a:solidFill>
              </a:rPr>
              <a:t>Futur personnel hospitalier, où le management inhumain qui y est parfois pratiqué m'angoisse</a:t>
            </a:r>
          </a:p>
          <a:p>
            <a:pPr marL="171450" indent="-171450">
              <a:buFont typeface="Arial" panose="020B0604020202020204" pitchFamily="34" charset="0"/>
              <a:buChar char="•"/>
            </a:pPr>
            <a:r>
              <a:rPr lang="fr-FR" sz="1400">
                <a:solidFill>
                  <a:schemeClr val="tx1">
                    <a:lumMod val="75000"/>
                    <a:lumOff val="25000"/>
                  </a:schemeClr>
                </a:solidFill>
              </a:rPr>
              <a:t>Peur de tomber dans une entreprise où le climat social est dégradé</a:t>
            </a:r>
          </a:p>
          <a:p>
            <a:pPr marL="171450" indent="-171450">
              <a:buFont typeface="Arial" panose="020B0604020202020204" pitchFamily="34" charset="0"/>
              <a:buChar char="•"/>
            </a:pPr>
            <a:r>
              <a:rPr lang="fr-FR" sz="1400">
                <a:solidFill>
                  <a:schemeClr val="tx1">
                    <a:lumMod val="75000"/>
                    <a:lumOff val="25000"/>
                  </a:schemeClr>
                </a:solidFill>
              </a:rPr>
              <a:t>On nous demande d'être toujours plus compétitifs et productifs</a:t>
            </a:r>
          </a:p>
          <a:p>
            <a:pPr marL="171450" indent="-171450">
              <a:buFont typeface="Arial" panose="020B0604020202020204" pitchFamily="34" charset="0"/>
              <a:buChar char="•"/>
            </a:pPr>
            <a:r>
              <a:rPr lang="fr-FR" sz="1400">
                <a:solidFill>
                  <a:schemeClr val="tx1">
                    <a:lumMod val="75000"/>
                    <a:lumOff val="25000"/>
                  </a:schemeClr>
                </a:solidFill>
              </a:rPr>
              <a:t>Peur d'avoir très peu de temps pour la vie perso</a:t>
            </a:r>
          </a:p>
          <a:p>
            <a:pPr marL="171450" indent="-171450">
              <a:buFont typeface="Arial" panose="020B0604020202020204" pitchFamily="34" charset="0"/>
              <a:buChar char="•"/>
            </a:pPr>
            <a:r>
              <a:rPr lang="fr-FR" sz="1400">
                <a:solidFill>
                  <a:schemeClr val="tx1">
                    <a:lumMod val="75000"/>
                    <a:lumOff val="25000"/>
                  </a:schemeClr>
                </a:solidFill>
              </a:rPr>
              <a:t>On nous demande de l'expérience qu'on n'a pas forcément</a:t>
            </a:r>
          </a:p>
          <a:p>
            <a:pPr marL="171450" indent="-171450">
              <a:buFont typeface="Arial" panose="020B0604020202020204" pitchFamily="34" charset="0"/>
              <a:buChar char="•"/>
            </a:pPr>
            <a:r>
              <a:rPr lang="fr-FR" sz="1400">
                <a:solidFill>
                  <a:schemeClr val="tx1">
                    <a:lumMod val="75000"/>
                    <a:lumOff val="25000"/>
                  </a:schemeClr>
                </a:solidFill>
              </a:rPr>
              <a:t>On nous propose de travailler avec une rémunération très faible</a:t>
            </a:r>
          </a:p>
          <a:p>
            <a:endParaRPr lang="fr-FR" sz="1400">
              <a:solidFill>
                <a:schemeClr val="tx1">
                  <a:lumMod val="75000"/>
                  <a:lumOff val="25000"/>
                </a:schemeClr>
              </a:solidFill>
            </a:endParaRPr>
          </a:p>
          <a:p>
            <a:r>
              <a:rPr lang="fr-FR" sz="1400" b="1">
                <a:solidFill>
                  <a:schemeClr val="tx1">
                    <a:lumMod val="75000"/>
                    <a:lumOff val="25000"/>
                  </a:schemeClr>
                </a:solidFill>
              </a:rPr>
              <a:t>Nouveauté :</a:t>
            </a:r>
          </a:p>
          <a:p>
            <a:pPr marL="171450" indent="-171450">
              <a:buFont typeface="Arial" panose="020B0604020202020204" pitchFamily="34" charset="0"/>
              <a:buChar char="•"/>
            </a:pPr>
            <a:r>
              <a:rPr lang="fr-FR" sz="1400">
                <a:solidFill>
                  <a:schemeClr val="tx1">
                    <a:lumMod val="75000"/>
                    <a:lumOff val="25000"/>
                  </a:schemeClr>
                </a:solidFill>
              </a:rPr>
              <a:t>C'est une étape importante, impressionnante !</a:t>
            </a:r>
          </a:p>
          <a:p>
            <a:pPr marL="171450" indent="-171450">
              <a:buFont typeface="Arial" panose="020B0604020202020204" pitchFamily="34" charset="0"/>
              <a:buChar char="•"/>
            </a:pPr>
            <a:r>
              <a:rPr lang="fr-FR" sz="1400">
                <a:solidFill>
                  <a:schemeClr val="tx1">
                    <a:lumMod val="75000"/>
                    <a:lumOff val="25000"/>
                  </a:schemeClr>
                </a:solidFill>
              </a:rPr>
              <a:t>Peur de ne pas savoir faire</a:t>
            </a:r>
          </a:p>
          <a:p>
            <a:pPr marL="171450" indent="-171450">
              <a:buFont typeface="Arial" panose="020B0604020202020204" pitchFamily="34" charset="0"/>
              <a:buChar char="•"/>
            </a:pPr>
            <a:r>
              <a:rPr lang="fr-FR" sz="1400">
                <a:solidFill>
                  <a:schemeClr val="tx1">
                    <a:lumMod val="75000"/>
                    <a:lumOff val="25000"/>
                  </a:schemeClr>
                </a:solidFill>
              </a:rPr>
              <a:t>J'aime les études et je ne suis pas sûr d'avoir envie de pénétrer le monde du travail tout de suite</a:t>
            </a:r>
          </a:p>
          <a:p>
            <a:pPr marL="171450" indent="-171450">
              <a:buFont typeface="Arial" panose="020B0604020202020204" pitchFamily="34" charset="0"/>
              <a:buChar char="•"/>
            </a:pPr>
            <a:r>
              <a:rPr lang="fr-FR" sz="1400">
                <a:solidFill>
                  <a:schemeClr val="tx1">
                    <a:lumMod val="75000"/>
                    <a:lumOff val="25000"/>
                  </a:schemeClr>
                </a:solidFill>
              </a:rPr>
              <a:t>Je n'ai pas idée de ce que sera mon futur travail donc j'imagine mal mon entrée sur le marché du travail</a:t>
            </a:r>
          </a:p>
          <a:p>
            <a:pPr marL="171450" indent="-171450">
              <a:buFont typeface="Arial" panose="020B0604020202020204" pitchFamily="34" charset="0"/>
              <a:buChar char="•"/>
            </a:pPr>
            <a:r>
              <a:rPr lang="fr-FR" sz="1400">
                <a:solidFill>
                  <a:schemeClr val="tx1">
                    <a:lumMod val="75000"/>
                    <a:lumOff val="25000"/>
                  </a:schemeClr>
                </a:solidFill>
              </a:rPr>
              <a:t>Je ne connais pas le travail en bureau</a:t>
            </a:r>
          </a:p>
          <a:p>
            <a:pPr marL="171450" indent="-171450">
              <a:buFont typeface="Arial" panose="020B0604020202020204" pitchFamily="34" charset="0"/>
              <a:buChar char="•"/>
            </a:pPr>
            <a:r>
              <a:rPr lang="fr-FR" sz="1400">
                <a:solidFill>
                  <a:schemeClr val="tx1">
                    <a:lumMod val="75000"/>
                    <a:lumOff val="25000"/>
                  </a:schemeClr>
                </a:solidFill>
              </a:rPr>
              <a:t>Je ne me sens pas prête à intégrer le monde du travail, être étudiante me convient</a:t>
            </a:r>
          </a:p>
          <a:p>
            <a:pPr marL="171450" indent="-171450">
              <a:buFont typeface="Arial" panose="020B0604020202020204" pitchFamily="34" charset="0"/>
              <a:buChar char="•"/>
            </a:pPr>
            <a:r>
              <a:rPr lang="fr-FR" sz="1400">
                <a:solidFill>
                  <a:schemeClr val="tx1">
                    <a:lumMod val="75000"/>
                    <a:lumOff val="25000"/>
                  </a:schemeClr>
                </a:solidFill>
              </a:rPr>
              <a:t>Peur de l'inconnu</a:t>
            </a:r>
          </a:p>
          <a:p>
            <a:pPr marL="171450" indent="-171450">
              <a:buFont typeface="Arial" panose="020B0604020202020204" pitchFamily="34" charset="0"/>
              <a:buChar char="•"/>
            </a:pPr>
            <a:r>
              <a:rPr lang="fr-FR" sz="1400">
                <a:solidFill>
                  <a:schemeClr val="tx1">
                    <a:lumMod val="75000"/>
                    <a:lumOff val="25000"/>
                  </a:schemeClr>
                </a:solidFill>
              </a:rPr>
              <a:t>Pas assez d'expérience professionnelle durant nos études</a:t>
            </a:r>
          </a:p>
          <a:p>
            <a:pPr marL="171450" indent="-171450">
              <a:buFont typeface="Arial" panose="020B0604020202020204" pitchFamily="34" charset="0"/>
              <a:buChar char="•"/>
            </a:pPr>
            <a:r>
              <a:rPr lang="fr-FR" sz="1400">
                <a:solidFill>
                  <a:schemeClr val="tx1">
                    <a:lumMod val="75000"/>
                    <a:lumOff val="25000"/>
                  </a:schemeClr>
                </a:solidFill>
              </a:rPr>
              <a:t>Peur d'être illégitime et de tout accepter par timidité</a:t>
            </a:r>
          </a:p>
          <a:p>
            <a:pPr marL="171450" indent="-171450">
              <a:buFont typeface="Arial" panose="020B0604020202020204" pitchFamily="34" charset="0"/>
              <a:buChar char="•"/>
            </a:pPr>
            <a:r>
              <a:rPr lang="fr-FR" sz="1400">
                <a:solidFill>
                  <a:schemeClr val="tx1">
                    <a:lumMod val="75000"/>
                    <a:lumOff val="25000"/>
                  </a:schemeClr>
                </a:solidFill>
              </a:rPr>
              <a:t>Pas de préparation à l'école ou l'université</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Pouvez-vous préciser votre réponse ?</a:t>
            </a:r>
          </a:p>
          <a:p>
            <a:r>
              <a:rPr lang="fr-FR" sz="1050" i="1">
                <a:solidFill>
                  <a:schemeClr val="tx1">
                    <a:lumMod val="75000"/>
                    <a:lumOff val="25000"/>
                  </a:schemeClr>
                </a:solidFill>
                <a:sym typeface="Wingdings" panose="05000000000000000000" pitchFamily="2" charset="2"/>
              </a:rPr>
              <a:t> S</a:t>
            </a:r>
            <a:r>
              <a:rPr lang="fr-FR" sz="1050" i="1">
                <a:solidFill>
                  <a:schemeClr val="tx1">
                    <a:lumMod val="75000"/>
                    <a:lumOff val="25000"/>
                  </a:schemeClr>
                </a:solidFill>
              </a:rPr>
              <a:t>uite à la question « Comment appréhendez-vous votre entrée sur le marché du travail ? ». Base : 98 répondants (question ouverte non-obligatoire)</a:t>
            </a:r>
          </a:p>
        </p:txBody>
      </p:sp>
    </p:spTree>
    <p:extLst>
      <p:ext uri="{BB962C8B-B14F-4D97-AF65-F5344CB8AC3E}">
        <p14:creationId xmlns:p14="http://schemas.microsoft.com/office/powerpoint/2010/main" val="109958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Méthodologie</a:t>
            </a:r>
            <a:endParaRPr lang="fr-FR" sz="2400" b="0" cap="none"/>
          </a:p>
        </p:txBody>
      </p:sp>
      <p:sp>
        <p:nvSpPr>
          <p:cNvPr id="9" name="ZoneTexte 8"/>
          <p:cNvSpPr txBox="1"/>
          <p:nvPr/>
        </p:nvSpPr>
        <p:spPr>
          <a:xfrm>
            <a:off x="130280" y="994658"/>
            <a:ext cx="8568952" cy="5109091"/>
          </a:xfrm>
          <a:prstGeom prst="rect">
            <a:avLst/>
          </a:prstGeom>
          <a:noFill/>
        </p:spPr>
        <p:txBody>
          <a:bodyPr wrap="square" lIns="91440" tIns="45720" rIns="91440" bIns="45720" rtlCol="0" anchor="t">
            <a:spAutoFit/>
          </a:bodyPr>
          <a:lstStyle/>
          <a:p>
            <a:endParaRPr lang="fr-FR" sz="1400" dirty="0">
              <a:solidFill>
                <a:schemeClr val="tx1">
                  <a:lumMod val="75000"/>
                  <a:lumOff val="25000"/>
                </a:schemeClr>
              </a:solidFill>
            </a:endParaRPr>
          </a:p>
          <a:p>
            <a:r>
              <a:rPr lang="fr-FR" sz="2400" dirty="0">
                <a:solidFill>
                  <a:schemeClr val="tx1">
                    <a:lumMod val="75000"/>
                    <a:lumOff val="25000"/>
                  </a:schemeClr>
                </a:solidFill>
                <a:latin typeface="Calibri"/>
                <a:cs typeface="Arial"/>
              </a:rPr>
              <a:t>Enquête réalisée </a:t>
            </a:r>
            <a:r>
              <a:rPr lang="fr-FR" sz="2400" b="1" dirty="0">
                <a:solidFill>
                  <a:schemeClr val="tx1">
                    <a:lumMod val="75000"/>
                    <a:lumOff val="25000"/>
                  </a:schemeClr>
                </a:solidFill>
                <a:latin typeface="Calibri"/>
                <a:cs typeface="Arial"/>
              </a:rPr>
              <a:t>en ligne </a:t>
            </a:r>
            <a:r>
              <a:rPr lang="fr-FR" sz="2400" dirty="0">
                <a:solidFill>
                  <a:schemeClr val="tx1">
                    <a:lumMod val="75000"/>
                    <a:lumOff val="25000"/>
                  </a:schemeClr>
                </a:solidFill>
                <a:latin typeface="Calibri"/>
                <a:cs typeface="Arial"/>
              </a:rPr>
              <a:t>entre </a:t>
            </a:r>
            <a:r>
              <a:rPr lang="fr-FR" sz="2400" b="1" dirty="0">
                <a:solidFill>
                  <a:srgbClr val="FF0000"/>
                </a:solidFill>
                <a:latin typeface="Calibri"/>
                <a:cs typeface="Arial"/>
              </a:rPr>
              <a:t>mai</a:t>
            </a:r>
            <a:r>
              <a:rPr lang="fr-FR" sz="2400" dirty="0">
                <a:solidFill>
                  <a:srgbClr val="FF0000"/>
                </a:solidFill>
                <a:latin typeface="Calibri"/>
                <a:cs typeface="Arial"/>
              </a:rPr>
              <a:t> et </a:t>
            </a:r>
            <a:r>
              <a:rPr lang="fr-FR" sz="2400" b="1" dirty="0">
                <a:solidFill>
                  <a:srgbClr val="FF0000"/>
                </a:solidFill>
                <a:latin typeface="Calibri"/>
                <a:cs typeface="Arial"/>
              </a:rPr>
              <a:t>octobre </a:t>
            </a:r>
            <a:r>
              <a:rPr lang="fr-FR" sz="2400" dirty="0" smtClean="0">
                <a:solidFill>
                  <a:schemeClr val="tx1">
                    <a:lumMod val="75000"/>
                    <a:lumOff val="25000"/>
                  </a:schemeClr>
                </a:solidFill>
                <a:latin typeface="Calibri"/>
                <a:cs typeface="Arial"/>
              </a:rPr>
              <a:t>2021.</a:t>
            </a:r>
            <a:endParaRPr lang="fr-FR" dirty="0">
              <a:solidFill>
                <a:schemeClr val="tx1">
                  <a:lumMod val="75000"/>
                  <a:lumOff val="25000"/>
                </a:schemeClr>
              </a:solidFill>
            </a:endParaRPr>
          </a:p>
          <a:p>
            <a:r>
              <a:rPr lang="fr-FR" dirty="0">
                <a:solidFill>
                  <a:schemeClr val="tx1">
                    <a:lumMod val="75000"/>
                    <a:lumOff val="25000"/>
                  </a:schemeClr>
                </a:solidFill>
                <a:latin typeface="Calibri"/>
                <a:cs typeface="Arial"/>
              </a:rPr>
              <a:t>Terrain réalisé par la Direction R&amp;D du groupe </a:t>
            </a:r>
            <a:r>
              <a:rPr lang="fr-FR" dirty="0" err="1">
                <a:solidFill>
                  <a:schemeClr val="tx1">
                    <a:lumMod val="75000"/>
                    <a:lumOff val="25000"/>
                  </a:schemeClr>
                </a:solidFill>
                <a:latin typeface="Calibri"/>
                <a:cs typeface="Arial"/>
              </a:rPr>
              <a:t>Sipa</a:t>
            </a:r>
            <a:r>
              <a:rPr lang="fr-FR" dirty="0">
                <a:solidFill>
                  <a:schemeClr val="tx1">
                    <a:lumMod val="75000"/>
                    <a:lumOff val="25000"/>
                  </a:schemeClr>
                </a:solidFill>
                <a:latin typeface="Calibri"/>
                <a:cs typeface="Arial"/>
              </a:rPr>
              <a:t> </a:t>
            </a:r>
            <a:r>
              <a:rPr lang="fr-FR" dirty="0" smtClean="0">
                <a:solidFill>
                  <a:schemeClr val="tx1">
                    <a:lumMod val="75000"/>
                    <a:lumOff val="25000"/>
                  </a:schemeClr>
                </a:solidFill>
                <a:latin typeface="Calibri"/>
                <a:cs typeface="Arial"/>
              </a:rPr>
              <a:t>Ouest-France.</a:t>
            </a:r>
            <a:endParaRPr lang="fr-FR" dirty="0">
              <a:solidFill>
                <a:schemeClr val="tx1">
                  <a:lumMod val="75000"/>
                  <a:lumOff val="25000"/>
                </a:schemeClr>
              </a:solidFill>
              <a:latin typeface="Calibri"/>
              <a:cs typeface="Arial"/>
            </a:endParaRPr>
          </a:p>
          <a:p>
            <a:endParaRPr lang="fr-FR" dirty="0">
              <a:solidFill>
                <a:schemeClr val="tx1">
                  <a:lumMod val="75000"/>
                  <a:lumOff val="25000"/>
                </a:schemeClr>
              </a:solidFill>
              <a:latin typeface="Calibri"/>
              <a:cs typeface="Arial"/>
            </a:endParaRPr>
          </a:p>
          <a:p>
            <a:r>
              <a:rPr lang="fr-FR" dirty="0">
                <a:solidFill>
                  <a:schemeClr val="tx1">
                    <a:lumMod val="75000"/>
                    <a:lumOff val="25000"/>
                  </a:schemeClr>
                </a:solidFill>
                <a:latin typeface="Calibri"/>
                <a:cs typeface="Arial"/>
              </a:rPr>
              <a:t>Diffusion de l’enquête auprès de sources multiples :</a:t>
            </a:r>
            <a:endParaRPr lang="fr-FR" dirty="0">
              <a:solidFill>
                <a:schemeClr val="tx1">
                  <a:lumMod val="75000"/>
                  <a:lumOff val="25000"/>
                </a:schemeClr>
              </a:solidFill>
            </a:endParaRPr>
          </a:p>
          <a:p>
            <a:endParaRPr lang="fr-FR" dirty="0">
              <a:solidFill>
                <a:schemeClr val="tx1">
                  <a:lumMod val="75000"/>
                  <a:lumOff val="25000"/>
                </a:schemeClr>
              </a:solidFill>
            </a:endParaRPr>
          </a:p>
          <a:p>
            <a:r>
              <a:rPr lang="fr-FR" dirty="0">
                <a:solidFill>
                  <a:schemeClr val="tx1">
                    <a:lumMod val="75000"/>
                    <a:lumOff val="25000"/>
                  </a:schemeClr>
                </a:solidFill>
                <a:latin typeface="Calibri"/>
                <a:cs typeface="Arial"/>
              </a:rPr>
              <a:t>&gt; Universités et écoles relayant l’enquête à leurs étudiants,</a:t>
            </a:r>
          </a:p>
          <a:p>
            <a:r>
              <a:rPr lang="fr-FR" dirty="0">
                <a:solidFill>
                  <a:schemeClr val="tx1">
                    <a:lumMod val="75000"/>
                    <a:lumOff val="25000"/>
                  </a:schemeClr>
                </a:solidFill>
                <a:latin typeface="Calibri"/>
                <a:cs typeface="Arial"/>
              </a:rPr>
              <a:t>&gt; Etudiants abonnés au Drenche,</a:t>
            </a:r>
          </a:p>
          <a:p>
            <a:r>
              <a:rPr lang="fr-FR" dirty="0">
                <a:solidFill>
                  <a:schemeClr val="tx1">
                    <a:lumMod val="75000"/>
                    <a:lumOff val="25000"/>
                  </a:schemeClr>
                </a:solidFill>
                <a:latin typeface="Calibri"/>
                <a:cs typeface="Arial"/>
              </a:rPr>
              <a:t>&gt; Réseaux sociaux de Sur Le Vif (Ouest-France) + base abonnés Sur Le Vif.</a:t>
            </a:r>
          </a:p>
          <a:p>
            <a:endParaRPr lang="fr-FR" dirty="0">
              <a:solidFill>
                <a:schemeClr val="tx1">
                  <a:lumMod val="75000"/>
                  <a:lumOff val="25000"/>
                </a:schemeClr>
              </a:solidFill>
            </a:endParaRPr>
          </a:p>
          <a:p>
            <a:endParaRPr lang="fr-FR" dirty="0">
              <a:solidFill>
                <a:schemeClr val="tx1">
                  <a:lumMod val="75000"/>
                  <a:lumOff val="25000"/>
                </a:schemeClr>
              </a:solidFill>
            </a:endParaRPr>
          </a:p>
          <a:p>
            <a:pPr algn="ctr"/>
            <a:r>
              <a:rPr lang="fr-FR" sz="3200" b="1" dirty="0">
                <a:solidFill>
                  <a:srgbClr val="FF0000"/>
                </a:solidFill>
                <a:latin typeface="Calibri"/>
                <a:cs typeface="Arial"/>
              </a:rPr>
              <a:t>198 étudiants interrogés</a:t>
            </a:r>
            <a:r>
              <a:rPr lang="fr-FR" sz="2400" dirty="0">
                <a:latin typeface="Calibri"/>
                <a:cs typeface="Arial"/>
              </a:rPr>
              <a:t>*</a:t>
            </a:r>
          </a:p>
          <a:p>
            <a:endParaRPr lang="fr-FR" sz="1400" i="1" dirty="0">
              <a:solidFill>
                <a:schemeClr val="tx1">
                  <a:lumMod val="75000"/>
                  <a:lumOff val="25000"/>
                </a:schemeClr>
              </a:solidFill>
              <a:latin typeface="Calibri"/>
              <a:cs typeface="Arial"/>
            </a:endParaRPr>
          </a:p>
          <a:p>
            <a:endParaRPr lang="fr-FR" sz="1400" i="1" dirty="0">
              <a:solidFill>
                <a:schemeClr val="tx1">
                  <a:lumMod val="75000"/>
                  <a:lumOff val="25000"/>
                </a:schemeClr>
              </a:solidFill>
              <a:latin typeface="Calibri"/>
              <a:cs typeface="Arial"/>
            </a:endParaRPr>
          </a:p>
          <a:p>
            <a:endParaRPr lang="fr-FR" sz="1400" i="1" dirty="0">
              <a:solidFill>
                <a:schemeClr val="tx1">
                  <a:lumMod val="75000"/>
                  <a:lumOff val="25000"/>
                </a:schemeClr>
              </a:solidFill>
              <a:latin typeface="Calibri"/>
              <a:cs typeface="Arial"/>
            </a:endParaRPr>
          </a:p>
          <a:p>
            <a:r>
              <a:rPr lang="fr-FR" sz="1400" i="1" dirty="0">
                <a:solidFill>
                  <a:schemeClr val="tx1">
                    <a:lumMod val="75000"/>
                    <a:lumOff val="25000"/>
                  </a:schemeClr>
                </a:solidFill>
                <a:latin typeface="Calibri"/>
                <a:cs typeface="Arial"/>
              </a:rPr>
              <a:t>Redressement appliqué aux variables suivantes : âge, sexe, niveau d’études, domaine d’études, type d’établissement</a:t>
            </a:r>
            <a:endParaRPr lang="fr-FR" dirty="0">
              <a:solidFill>
                <a:schemeClr val="tx1">
                  <a:lumMod val="75000"/>
                  <a:lumOff val="25000"/>
                </a:schemeClr>
              </a:solidFill>
            </a:endParaRPr>
          </a:p>
          <a:p>
            <a:r>
              <a:rPr lang="fr-FR" sz="1400" i="1" dirty="0">
                <a:solidFill>
                  <a:schemeClr val="tx1">
                    <a:lumMod val="75000"/>
                    <a:lumOff val="25000"/>
                  </a:schemeClr>
                </a:solidFill>
                <a:latin typeface="Calibri"/>
                <a:cs typeface="Arial"/>
              </a:rPr>
              <a:t>* 255 répondants en 2020, 165 en 2019</a:t>
            </a:r>
          </a:p>
          <a:p>
            <a:r>
              <a:rPr lang="fr-FR" sz="1200" dirty="0">
                <a:solidFill>
                  <a:schemeClr val="accent6">
                    <a:lumMod val="75000"/>
                  </a:schemeClr>
                </a:solidFill>
                <a:latin typeface="Calibri"/>
                <a:cs typeface="Arial"/>
              </a:rPr>
              <a:t>/!\ Les scores 2020 et 2019 sont indiqués à titre indicatif. La taille d’échantillon et sa structure ne nous permettent pas de garantir la comparabilité des résultats des 3 vagues du baromètre.</a:t>
            </a:r>
          </a:p>
        </p:txBody>
      </p:sp>
    </p:spTree>
    <p:extLst>
      <p:ext uri="{BB962C8B-B14F-4D97-AF65-F5344CB8AC3E}">
        <p14:creationId xmlns:p14="http://schemas.microsoft.com/office/powerpoint/2010/main" val="1310653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1"/>
          <p:cNvSpPr>
            <a:spLocks noGrp="1"/>
          </p:cNvSpPr>
          <p:nvPr>
            <p:ph type="title"/>
          </p:nvPr>
        </p:nvSpPr>
        <p:spPr>
          <a:xfrm>
            <a:off x="122881" y="116632"/>
            <a:ext cx="8553575" cy="692150"/>
          </a:xfrm>
        </p:spPr>
        <p:txBody>
          <a:bodyPr anchor="ctr"/>
          <a:lstStyle/>
          <a:p>
            <a:pPr>
              <a:defRPr/>
            </a:pPr>
            <a:r>
              <a:rPr lang="fr-FR" sz="2000" cap="none"/>
              <a:t>Annexe : raisons de l’inquiétude sur l’entrée sur le marché du travail (question ouverte ; 2/2)</a:t>
            </a:r>
            <a:endParaRPr lang="fr-FR" sz="1800" b="0" cap="none"/>
          </a:p>
        </p:txBody>
      </p:sp>
      <p:sp>
        <p:nvSpPr>
          <p:cNvPr id="9" name="ZoneTexte 8"/>
          <p:cNvSpPr txBox="1"/>
          <p:nvPr/>
        </p:nvSpPr>
        <p:spPr>
          <a:xfrm>
            <a:off x="179512" y="980728"/>
            <a:ext cx="8496944" cy="2677656"/>
          </a:xfrm>
          <a:prstGeom prst="rect">
            <a:avLst/>
          </a:prstGeom>
          <a:noFill/>
        </p:spPr>
        <p:txBody>
          <a:bodyPr wrap="square" rtlCol="0">
            <a:spAutoFit/>
          </a:bodyPr>
          <a:lstStyle/>
          <a:p>
            <a:r>
              <a:rPr lang="fr-FR" sz="1400" b="1">
                <a:solidFill>
                  <a:schemeClr val="tx1">
                    <a:lumMod val="75000"/>
                    <a:lumOff val="25000"/>
                  </a:schemeClr>
                </a:solidFill>
              </a:rPr>
              <a:t>Contexte compliqué :</a:t>
            </a:r>
          </a:p>
          <a:p>
            <a:pPr marL="171450" indent="-171450">
              <a:buFont typeface="Arial" panose="020B0604020202020204" pitchFamily="34" charset="0"/>
              <a:buChar char="•"/>
            </a:pPr>
            <a:r>
              <a:rPr lang="fr-FR" sz="1400">
                <a:solidFill>
                  <a:schemeClr val="tx1">
                    <a:lumMod val="75000"/>
                    <a:lumOff val="25000"/>
                  </a:schemeClr>
                </a:solidFill>
              </a:rPr>
              <a:t>Contexte flou et d'incertitude quant à l'avenir professionnel</a:t>
            </a:r>
          </a:p>
          <a:p>
            <a:pPr marL="171450" indent="-171450">
              <a:buFont typeface="Arial" panose="020B0604020202020204" pitchFamily="34" charset="0"/>
              <a:buChar char="•"/>
            </a:pPr>
            <a:r>
              <a:rPr lang="fr-FR" sz="1400">
                <a:solidFill>
                  <a:schemeClr val="tx1">
                    <a:lumMod val="75000"/>
                    <a:lumOff val="25000"/>
                  </a:schemeClr>
                </a:solidFill>
              </a:rPr>
              <a:t>Contexte de pandémie de Covid-19 et ses conséquences sur les embauches</a:t>
            </a:r>
          </a:p>
          <a:p>
            <a:pPr marL="171450" indent="-171450">
              <a:buFont typeface="Arial" panose="020B0604020202020204" pitchFamily="34" charset="0"/>
              <a:buChar char="•"/>
            </a:pPr>
            <a:r>
              <a:rPr lang="fr-FR" sz="1400">
                <a:solidFill>
                  <a:schemeClr val="tx1">
                    <a:lumMod val="75000"/>
                    <a:lumOff val="25000"/>
                  </a:schemeClr>
                </a:solidFill>
              </a:rPr>
              <a:t>Contexte économique difficile, chômage structurel en hausse</a:t>
            </a:r>
          </a:p>
          <a:p>
            <a:pPr marL="171450" indent="-171450">
              <a:buFont typeface="Arial" panose="020B0604020202020204" pitchFamily="34" charset="0"/>
              <a:buChar char="•"/>
            </a:pPr>
            <a:r>
              <a:rPr lang="fr-FR" sz="1400">
                <a:solidFill>
                  <a:schemeClr val="tx1">
                    <a:lumMod val="75000"/>
                    <a:lumOff val="25000"/>
                  </a:schemeClr>
                </a:solidFill>
              </a:rPr>
              <a:t>Difficulté de recrutement</a:t>
            </a:r>
          </a:p>
          <a:p>
            <a:pPr marL="171450" indent="-171450">
              <a:buFont typeface="Arial" panose="020B0604020202020204" pitchFamily="34" charset="0"/>
              <a:buChar char="•"/>
            </a:pPr>
            <a:r>
              <a:rPr lang="fr-FR" sz="1400">
                <a:solidFill>
                  <a:schemeClr val="tx1">
                    <a:lumMod val="75000"/>
                    <a:lumOff val="25000"/>
                  </a:schemeClr>
                </a:solidFill>
              </a:rPr>
              <a:t>Concurrence sur les salaires, sentiment d'être exploité</a:t>
            </a:r>
          </a:p>
          <a:p>
            <a:pPr marL="171450" indent="-171450">
              <a:buFont typeface="Arial" panose="020B0604020202020204" pitchFamily="34" charset="0"/>
              <a:buChar char="•"/>
            </a:pPr>
            <a:r>
              <a:rPr lang="fr-FR" sz="1400">
                <a:solidFill>
                  <a:schemeClr val="tx1">
                    <a:lumMod val="75000"/>
                    <a:lumOff val="25000"/>
                  </a:schemeClr>
                </a:solidFill>
              </a:rPr>
              <a:t>Précarité de l'emploi</a:t>
            </a:r>
          </a:p>
          <a:p>
            <a:endParaRPr lang="fr-FR" sz="1400">
              <a:solidFill>
                <a:schemeClr val="tx1">
                  <a:lumMod val="75000"/>
                  <a:lumOff val="25000"/>
                </a:schemeClr>
              </a:solidFill>
            </a:endParaRPr>
          </a:p>
          <a:p>
            <a:r>
              <a:rPr lang="fr-FR" sz="1400" b="1">
                <a:solidFill>
                  <a:schemeClr val="tx1">
                    <a:lumMod val="75000"/>
                    <a:lumOff val="25000"/>
                  </a:schemeClr>
                </a:solidFill>
              </a:rPr>
              <a:t>Recherche d'adéquation avec les attentes et valeurs personnelles :</a:t>
            </a:r>
          </a:p>
          <a:p>
            <a:pPr marL="171450" indent="-171450">
              <a:buFont typeface="Arial" panose="020B0604020202020204" pitchFamily="34" charset="0"/>
              <a:buChar char="•"/>
            </a:pPr>
            <a:r>
              <a:rPr lang="fr-FR" sz="1400">
                <a:solidFill>
                  <a:schemeClr val="tx1">
                    <a:lumMod val="75000"/>
                    <a:lumOff val="25000"/>
                  </a:schemeClr>
                </a:solidFill>
              </a:rPr>
              <a:t>Dur de trouver une entreprise qui soit responsable écologiquement</a:t>
            </a:r>
          </a:p>
          <a:p>
            <a:pPr marL="171450" indent="-171450">
              <a:buFont typeface="Arial" panose="020B0604020202020204" pitchFamily="34" charset="0"/>
              <a:buChar char="•"/>
            </a:pPr>
            <a:r>
              <a:rPr lang="fr-FR" sz="1400">
                <a:solidFill>
                  <a:schemeClr val="tx1">
                    <a:lumMod val="75000"/>
                    <a:lumOff val="25000"/>
                  </a:schemeClr>
                </a:solidFill>
              </a:rPr>
              <a:t>J'attends de trouver du sens, de la passion, j'ai peur que ça ne réponde pas à mes attentes</a:t>
            </a:r>
          </a:p>
          <a:p>
            <a:pPr marL="171450" indent="-171450">
              <a:buFont typeface="Arial" panose="020B0604020202020204" pitchFamily="34" charset="0"/>
              <a:buChar char="•"/>
            </a:pPr>
            <a:r>
              <a:rPr lang="fr-FR" sz="1400">
                <a:solidFill>
                  <a:schemeClr val="tx1">
                    <a:lumMod val="75000"/>
                    <a:lumOff val="25000"/>
                  </a:schemeClr>
                </a:solidFill>
              </a:rPr>
              <a:t>Peur de ne pas trouver un travail qui corresponde à mon niveau de qualification ni à mes valeurs</a:t>
            </a:r>
          </a:p>
        </p:txBody>
      </p:sp>
      <p:sp>
        <p:nvSpPr>
          <p:cNvPr id="15" name="Rectangle 14"/>
          <p:cNvSpPr/>
          <p:nvPr/>
        </p:nvSpPr>
        <p:spPr>
          <a:xfrm>
            <a:off x="109100" y="6021288"/>
            <a:ext cx="9034900" cy="415498"/>
          </a:xfrm>
          <a:prstGeom prst="rect">
            <a:avLst/>
          </a:prstGeom>
        </p:spPr>
        <p:txBody>
          <a:bodyPr wrap="square">
            <a:spAutoFit/>
          </a:bodyPr>
          <a:lstStyle/>
          <a:p>
            <a:r>
              <a:rPr lang="fr-FR" sz="1050" i="1">
                <a:solidFill>
                  <a:schemeClr val="tx1">
                    <a:lumMod val="75000"/>
                    <a:lumOff val="25000"/>
                  </a:schemeClr>
                </a:solidFill>
              </a:rPr>
              <a:t>Pouvez-vous préciser votre réponse ?</a:t>
            </a:r>
          </a:p>
          <a:p>
            <a:r>
              <a:rPr lang="fr-FR" sz="1050" i="1">
                <a:solidFill>
                  <a:schemeClr val="tx1">
                    <a:lumMod val="75000"/>
                    <a:lumOff val="25000"/>
                  </a:schemeClr>
                </a:solidFill>
                <a:sym typeface="Wingdings" panose="05000000000000000000" pitchFamily="2" charset="2"/>
              </a:rPr>
              <a:t> S</a:t>
            </a:r>
            <a:r>
              <a:rPr lang="fr-FR" sz="1050" i="1">
                <a:solidFill>
                  <a:schemeClr val="tx1">
                    <a:lumMod val="75000"/>
                    <a:lumOff val="25000"/>
                  </a:schemeClr>
                </a:solidFill>
              </a:rPr>
              <a:t>uite à la question « Comment appréhendez-vous votre entrée sur le marché du travail ? ». Base : 98 répondants (question ouverte non-obligatoire)</a:t>
            </a:r>
          </a:p>
        </p:txBody>
      </p:sp>
    </p:spTree>
    <p:extLst>
      <p:ext uri="{BB962C8B-B14F-4D97-AF65-F5344CB8AC3E}">
        <p14:creationId xmlns:p14="http://schemas.microsoft.com/office/powerpoint/2010/main" val="609232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Profil des répondants</a:t>
            </a:r>
            <a:endParaRPr lang="fr-FR" sz="2400" b="0" cap="none"/>
          </a:p>
        </p:txBody>
      </p:sp>
      <p:pic>
        <p:nvPicPr>
          <p:cNvPr id="19" name="Picture 2" descr="Résultat de recherche d'images pour &quot;étude profil&quot;"/>
          <p:cNvPicPr>
            <a:picLocks noChangeAspect="1" noChangeArrowheads="1"/>
          </p:cNvPicPr>
          <p:nvPr/>
        </p:nvPicPr>
        <p:blipFill rotWithShape="1">
          <a:blip r:embed="rId2">
            <a:duotone>
              <a:prstClr val="black"/>
              <a:schemeClr val="accent5">
                <a:tint val="45000"/>
                <a:satMod val="400000"/>
              </a:schemeClr>
            </a:duotone>
            <a:extLst>
              <a:ext uri="{28A0092B-C50C-407E-A947-70E740481C1C}">
                <a14:useLocalDpi xmlns:a14="http://schemas.microsoft.com/office/drawing/2010/main" val="0"/>
              </a:ext>
            </a:extLst>
          </a:blip>
          <a:srcRect l="39803" r="37404" b="77839"/>
          <a:stretch/>
        </p:blipFill>
        <p:spPr bwMode="auto">
          <a:xfrm>
            <a:off x="3828952" y="1772816"/>
            <a:ext cx="1516276" cy="1360020"/>
          </a:xfrm>
          <a:prstGeom prst="rect">
            <a:avLst/>
          </a:prstGeom>
          <a:noFill/>
          <a:extLst>
            <a:ext uri="{909E8E84-426E-40DD-AFC4-6F175D3DCCD1}">
              <a14:hiddenFill xmlns:a14="http://schemas.microsoft.com/office/drawing/2010/main">
                <a:solidFill>
                  <a:srgbClr val="FFFFFF"/>
                </a:solidFill>
              </a14:hiddenFill>
            </a:ext>
          </a:extLst>
        </p:spPr>
      </p:pic>
      <p:sp>
        <p:nvSpPr>
          <p:cNvPr id="20" name="ZoneTexte 19"/>
          <p:cNvSpPr txBox="1"/>
          <p:nvPr/>
        </p:nvSpPr>
        <p:spPr>
          <a:xfrm>
            <a:off x="2788584" y="2204864"/>
            <a:ext cx="948222" cy="738664"/>
          </a:xfrm>
          <a:prstGeom prst="rect">
            <a:avLst/>
          </a:prstGeom>
          <a:noFill/>
        </p:spPr>
        <p:txBody>
          <a:bodyPr wrap="square" rtlCol="0">
            <a:spAutoFit/>
          </a:bodyPr>
          <a:lstStyle/>
          <a:p>
            <a:pPr algn="ctr"/>
            <a:r>
              <a:rPr lang="fr-FR" sz="2800" b="1">
                <a:solidFill>
                  <a:srgbClr val="487177"/>
                </a:solidFill>
              </a:rPr>
              <a:t>55%</a:t>
            </a:r>
          </a:p>
          <a:p>
            <a:pPr algn="ctr"/>
            <a:r>
              <a:rPr lang="fr-FR" sz="1400">
                <a:solidFill>
                  <a:schemeClr val="accent6">
                    <a:lumMod val="75000"/>
                  </a:schemeClr>
                </a:solidFill>
              </a:rPr>
              <a:t>(55%)</a:t>
            </a:r>
          </a:p>
        </p:txBody>
      </p:sp>
      <p:sp>
        <p:nvSpPr>
          <p:cNvPr id="21" name="ZoneTexte 20"/>
          <p:cNvSpPr txBox="1"/>
          <p:nvPr/>
        </p:nvSpPr>
        <p:spPr>
          <a:xfrm>
            <a:off x="5487650" y="2204864"/>
            <a:ext cx="948222" cy="738664"/>
          </a:xfrm>
          <a:prstGeom prst="rect">
            <a:avLst/>
          </a:prstGeom>
          <a:noFill/>
        </p:spPr>
        <p:txBody>
          <a:bodyPr wrap="square" rtlCol="0">
            <a:spAutoFit/>
          </a:bodyPr>
          <a:lstStyle/>
          <a:p>
            <a:pPr algn="ctr"/>
            <a:r>
              <a:rPr lang="fr-FR" sz="2800" b="1">
                <a:solidFill>
                  <a:srgbClr val="487177"/>
                </a:solidFill>
              </a:rPr>
              <a:t>45%</a:t>
            </a:r>
            <a:endParaRPr lang="fr-FR" b="1">
              <a:solidFill>
                <a:schemeClr val="accent6">
                  <a:lumMod val="75000"/>
                </a:schemeClr>
              </a:solidFill>
            </a:endParaRPr>
          </a:p>
          <a:p>
            <a:pPr algn="ctr"/>
            <a:r>
              <a:rPr lang="fr-FR" sz="1400">
                <a:solidFill>
                  <a:schemeClr val="accent6">
                    <a:lumMod val="75000"/>
                  </a:schemeClr>
                </a:solidFill>
              </a:rPr>
              <a:t>(45%)</a:t>
            </a:r>
          </a:p>
        </p:txBody>
      </p:sp>
      <p:graphicFrame>
        <p:nvGraphicFramePr>
          <p:cNvPr id="24" name="Graphique 23"/>
          <p:cNvGraphicFramePr/>
          <p:nvPr>
            <p:extLst>
              <p:ext uri="{D42A27DB-BD31-4B8C-83A1-F6EECF244321}">
                <p14:modId xmlns:p14="http://schemas.microsoft.com/office/powerpoint/2010/main" val="4191107373"/>
              </p:ext>
            </p:extLst>
          </p:nvPr>
        </p:nvGraphicFramePr>
        <p:xfrm>
          <a:off x="4788024" y="3529688"/>
          <a:ext cx="3744416" cy="2779632"/>
        </p:xfrm>
        <a:graphic>
          <a:graphicData uri="http://schemas.openxmlformats.org/drawingml/2006/chart">
            <c:chart xmlns:c="http://schemas.openxmlformats.org/drawingml/2006/chart" xmlns:r="http://schemas.openxmlformats.org/officeDocument/2006/relationships" r:id="rId3"/>
          </a:graphicData>
        </a:graphic>
      </p:graphicFrame>
      <p:sp>
        <p:nvSpPr>
          <p:cNvPr id="25" name="ZoneTexte 24"/>
          <p:cNvSpPr txBox="1"/>
          <p:nvPr/>
        </p:nvSpPr>
        <p:spPr>
          <a:xfrm>
            <a:off x="7236296" y="3284984"/>
            <a:ext cx="1907703" cy="400110"/>
          </a:xfrm>
          <a:prstGeom prst="rect">
            <a:avLst/>
          </a:prstGeom>
          <a:solidFill>
            <a:srgbClr val="1EC897"/>
          </a:solidFill>
        </p:spPr>
        <p:txBody>
          <a:bodyPr wrap="square" rtlCol="0">
            <a:spAutoFit/>
          </a:bodyPr>
          <a:lstStyle/>
          <a:p>
            <a:pPr algn="r"/>
            <a:r>
              <a:rPr lang="fr-FR" sz="2000">
                <a:solidFill>
                  <a:schemeClr val="bg1"/>
                </a:solidFill>
              </a:rPr>
              <a:t>Âge</a:t>
            </a:r>
          </a:p>
        </p:txBody>
      </p:sp>
      <p:graphicFrame>
        <p:nvGraphicFramePr>
          <p:cNvPr id="26" name="Graphique 25"/>
          <p:cNvGraphicFramePr/>
          <p:nvPr>
            <p:extLst>
              <p:ext uri="{D42A27DB-BD31-4B8C-83A1-F6EECF244321}">
                <p14:modId xmlns:p14="http://schemas.microsoft.com/office/powerpoint/2010/main" val="3901565538"/>
              </p:ext>
            </p:extLst>
          </p:nvPr>
        </p:nvGraphicFramePr>
        <p:xfrm>
          <a:off x="306594" y="3529689"/>
          <a:ext cx="4049381" cy="2779631"/>
        </p:xfrm>
        <a:graphic>
          <a:graphicData uri="http://schemas.openxmlformats.org/drawingml/2006/chart">
            <c:chart xmlns:c="http://schemas.openxmlformats.org/drawingml/2006/chart" xmlns:r="http://schemas.openxmlformats.org/officeDocument/2006/relationships" r:id="rId4"/>
          </a:graphicData>
        </a:graphic>
      </p:graphicFrame>
      <p:sp>
        <p:nvSpPr>
          <p:cNvPr id="27" name="ZoneTexte 26"/>
          <p:cNvSpPr txBox="1"/>
          <p:nvPr/>
        </p:nvSpPr>
        <p:spPr>
          <a:xfrm>
            <a:off x="-17050" y="3284984"/>
            <a:ext cx="1951879" cy="400110"/>
          </a:xfrm>
          <a:prstGeom prst="rect">
            <a:avLst/>
          </a:prstGeom>
          <a:solidFill>
            <a:srgbClr val="1EC897"/>
          </a:solidFill>
        </p:spPr>
        <p:txBody>
          <a:bodyPr wrap="square" rtlCol="0">
            <a:spAutoFit/>
          </a:bodyPr>
          <a:lstStyle/>
          <a:p>
            <a:pPr algn="ctr"/>
            <a:r>
              <a:rPr lang="fr-FR" sz="2000">
                <a:solidFill>
                  <a:schemeClr val="bg1"/>
                </a:solidFill>
              </a:rPr>
              <a:t>Niveau d’études</a:t>
            </a:r>
          </a:p>
        </p:txBody>
      </p:sp>
      <p:sp>
        <p:nvSpPr>
          <p:cNvPr id="2" name="ZoneTexte 1"/>
          <p:cNvSpPr txBox="1"/>
          <p:nvPr/>
        </p:nvSpPr>
        <p:spPr>
          <a:xfrm>
            <a:off x="165394" y="930786"/>
            <a:ext cx="5312416" cy="553998"/>
          </a:xfrm>
          <a:prstGeom prst="rect">
            <a:avLst/>
          </a:prstGeom>
          <a:noFill/>
        </p:spPr>
        <p:txBody>
          <a:bodyPr wrap="none" rtlCol="0">
            <a:spAutoFit/>
          </a:bodyPr>
          <a:lstStyle/>
          <a:p>
            <a:r>
              <a:rPr lang="fr-FR" sz="1600" dirty="0">
                <a:solidFill>
                  <a:schemeClr val="accent6">
                    <a:lumMod val="75000"/>
                  </a:schemeClr>
                </a:solidFill>
              </a:rPr>
              <a:t>(Profil étudiants au niveau national) </a:t>
            </a:r>
            <a:r>
              <a:rPr lang="fr-FR" sz="1600" dirty="0"/>
              <a:t>/ </a:t>
            </a:r>
            <a:r>
              <a:rPr lang="fr-FR" sz="1600" dirty="0">
                <a:solidFill>
                  <a:srgbClr val="17A5E5"/>
                </a:solidFill>
              </a:rPr>
              <a:t>(Profil 2020)</a:t>
            </a:r>
          </a:p>
          <a:p>
            <a:r>
              <a:rPr lang="fr-FR" sz="1400" i="1" dirty="0"/>
              <a:t>Source ministère de l'éducation nationale, de la jeunesse et des sports</a:t>
            </a:r>
          </a:p>
        </p:txBody>
      </p:sp>
      <p:sp>
        <p:nvSpPr>
          <p:cNvPr id="13" name="ZoneTexte 12"/>
          <p:cNvSpPr txBox="1"/>
          <p:nvPr/>
        </p:nvSpPr>
        <p:spPr>
          <a:xfrm>
            <a:off x="3157495" y="4384493"/>
            <a:ext cx="1198479"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61% </a:t>
            </a:r>
            <a:r>
              <a:rPr lang="fr-FR" sz="1400" dirty="0"/>
              <a:t>/</a:t>
            </a:r>
            <a:r>
              <a:rPr lang="fr-FR" sz="1400" dirty="0">
                <a:solidFill>
                  <a:schemeClr val="accent6">
                    <a:lumMod val="75000"/>
                  </a:schemeClr>
                </a:solidFill>
              </a:rPr>
              <a:t> </a:t>
            </a:r>
            <a:r>
              <a:rPr lang="fr-FR" sz="1400" dirty="0">
                <a:solidFill>
                  <a:srgbClr val="17A5E5"/>
                </a:solidFill>
              </a:rPr>
              <a:t>45%</a:t>
            </a:r>
            <a:r>
              <a:rPr lang="fr-FR" sz="1400" dirty="0"/>
              <a:t>)</a:t>
            </a:r>
          </a:p>
        </p:txBody>
      </p:sp>
      <p:sp>
        <p:nvSpPr>
          <p:cNvPr id="14" name="ZoneTexte 13"/>
          <p:cNvSpPr txBox="1"/>
          <p:nvPr/>
        </p:nvSpPr>
        <p:spPr>
          <a:xfrm>
            <a:off x="1967594" y="3373420"/>
            <a:ext cx="948222"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3% </a:t>
            </a:r>
            <a:r>
              <a:rPr lang="fr-FR" sz="1400" dirty="0"/>
              <a:t>/</a:t>
            </a:r>
            <a:r>
              <a:rPr lang="fr-FR" sz="1400" dirty="0">
                <a:solidFill>
                  <a:schemeClr val="accent6">
                    <a:lumMod val="75000"/>
                  </a:schemeClr>
                </a:solidFill>
              </a:rPr>
              <a:t> </a:t>
            </a:r>
            <a:r>
              <a:rPr lang="fr-FR" sz="1400" dirty="0">
                <a:solidFill>
                  <a:srgbClr val="17A5E5"/>
                </a:solidFill>
              </a:rPr>
              <a:t>2%</a:t>
            </a:r>
            <a:r>
              <a:rPr lang="fr-FR" sz="1400" dirty="0"/>
              <a:t>)</a:t>
            </a:r>
          </a:p>
        </p:txBody>
      </p:sp>
      <p:sp>
        <p:nvSpPr>
          <p:cNvPr id="15" name="ZoneTexte 14"/>
          <p:cNvSpPr txBox="1"/>
          <p:nvPr/>
        </p:nvSpPr>
        <p:spPr>
          <a:xfrm>
            <a:off x="611560" y="4523352"/>
            <a:ext cx="1111852"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36% </a:t>
            </a:r>
            <a:r>
              <a:rPr lang="fr-FR" sz="1400" dirty="0"/>
              <a:t>/ </a:t>
            </a:r>
            <a:r>
              <a:rPr lang="fr-FR" sz="1400" dirty="0">
                <a:solidFill>
                  <a:srgbClr val="17A5E5"/>
                </a:solidFill>
              </a:rPr>
              <a:t>53%</a:t>
            </a:r>
            <a:r>
              <a:rPr lang="fr-FR" sz="1400" dirty="0"/>
              <a:t>)</a:t>
            </a:r>
          </a:p>
        </p:txBody>
      </p:sp>
      <p:sp>
        <p:nvSpPr>
          <p:cNvPr id="22" name="ZoneTexte 21"/>
          <p:cNvSpPr txBox="1"/>
          <p:nvPr/>
        </p:nvSpPr>
        <p:spPr>
          <a:xfrm>
            <a:off x="7390581" y="4543334"/>
            <a:ext cx="1141859"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70% </a:t>
            </a:r>
            <a:r>
              <a:rPr lang="fr-FR" sz="1400" dirty="0"/>
              <a:t>/</a:t>
            </a:r>
            <a:r>
              <a:rPr lang="fr-FR" sz="1400" dirty="0">
                <a:solidFill>
                  <a:schemeClr val="accent6">
                    <a:lumMod val="75000"/>
                  </a:schemeClr>
                </a:solidFill>
              </a:rPr>
              <a:t> </a:t>
            </a:r>
            <a:r>
              <a:rPr lang="fr-FR" sz="1400" dirty="0">
                <a:solidFill>
                  <a:srgbClr val="17A5E5"/>
                </a:solidFill>
              </a:rPr>
              <a:t>60%</a:t>
            </a:r>
            <a:r>
              <a:rPr lang="fr-FR" sz="1400" dirty="0"/>
              <a:t>)</a:t>
            </a:r>
          </a:p>
        </p:txBody>
      </p:sp>
      <p:sp>
        <p:nvSpPr>
          <p:cNvPr id="23" name="ZoneTexte 22"/>
          <p:cNvSpPr txBox="1"/>
          <p:nvPr/>
        </p:nvSpPr>
        <p:spPr>
          <a:xfrm>
            <a:off x="4646322" y="4569519"/>
            <a:ext cx="1176549"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18% </a:t>
            </a:r>
            <a:r>
              <a:rPr lang="fr-FR" sz="1400" dirty="0"/>
              <a:t>/ </a:t>
            </a:r>
            <a:r>
              <a:rPr lang="fr-FR" sz="1400" dirty="0">
                <a:solidFill>
                  <a:srgbClr val="17A5E5"/>
                </a:solidFill>
              </a:rPr>
              <a:t>34%</a:t>
            </a:r>
            <a:r>
              <a:rPr lang="fr-FR" sz="1400" dirty="0"/>
              <a:t>)</a:t>
            </a:r>
          </a:p>
        </p:txBody>
      </p:sp>
      <p:sp>
        <p:nvSpPr>
          <p:cNvPr id="28" name="ZoneTexte 27"/>
          <p:cNvSpPr txBox="1"/>
          <p:nvPr/>
        </p:nvSpPr>
        <p:spPr>
          <a:xfrm>
            <a:off x="5004048" y="3635088"/>
            <a:ext cx="1239119" cy="307777"/>
          </a:xfrm>
          <a:prstGeom prst="rect">
            <a:avLst/>
          </a:prstGeom>
          <a:noFill/>
        </p:spPr>
        <p:txBody>
          <a:bodyPr wrap="square" rtlCol="0">
            <a:spAutoFit/>
          </a:bodyPr>
          <a:lstStyle/>
          <a:p>
            <a:pPr algn="ctr"/>
            <a:r>
              <a:rPr lang="fr-FR" sz="1400" dirty="0"/>
              <a:t>(</a:t>
            </a:r>
            <a:r>
              <a:rPr lang="fr-FR" sz="1400" dirty="0">
                <a:solidFill>
                  <a:schemeClr val="accent6">
                    <a:lumMod val="75000"/>
                  </a:schemeClr>
                </a:solidFill>
              </a:rPr>
              <a:t>12% </a:t>
            </a:r>
            <a:r>
              <a:rPr lang="fr-FR" sz="1400" dirty="0"/>
              <a:t>/</a:t>
            </a:r>
            <a:r>
              <a:rPr lang="fr-FR" sz="1400" dirty="0">
                <a:solidFill>
                  <a:schemeClr val="accent6">
                    <a:lumMod val="75000"/>
                  </a:schemeClr>
                </a:solidFill>
              </a:rPr>
              <a:t> </a:t>
            </a:r>
            <a:r>
              <a:rPr lang="fr-FR" sz="1400" dirty="0">
                <a:solidFill>
                  <a:srgbClr val="17A5E5"/>
                </a:solidFill>
              </a:rPr>
              <a:t>6%</a:t>
            </a:r>
            <a:r>
              <a:rPr lang="fr-FR" sz="1400" dirty="0"/>
              <a:t>)</a:t>
            </a:r>
          </a:p>
        </p:txBody>
      </p:sp>
    </p:spTree>
    <p:extLst>
      <p:ext uri="{BB962C8B-B14F-4D97-AF65-F5344CB8AC3E}">
        <p14:creationId xmlns:p14="http://schemas.microsoft.com/office/powerpoint/2010/main" val="3048467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Profil des répondants</a:t>
            </a:r>
            <a:endParaRPr lang="fr-FR" sz="2400" b="0" cap="none"/>
          </a:p>
        </p:txBody>
      </p:sp>
      <p:sp>
        <p:nvSpPr>
          <p:cNvPr id="2" name="ZoneTexte 1"/>
          <p:cNvSpPr txBox="1"/>
          <p:nvPr/>
        </p:nvSpPr>
        <p:spPr>
          <a:xfrm>
            <a:off x="165394" y="930786"/>
            <a:ext cx="5312416" cy="553998"/>
          </a:xfrm>
          <a:prstGeom prst="rect">
            <a:avLst/>
          </a:prstGeom>
          <a:noFill/>
        </p:spPr>
        <p:txBody>
          <a:bodyPr wrap="none" rtlCol="0">
            <a:spAutoFit/>
          </a:bodyPr>
          <a:lstStyle/>
          <a:p>
            <a:r>
              <a:rPr lang="fr-FR" sz="1600">
                <a:solidFill>
                  <a:schemeClr val="accent6">
                    <a:lumMod val="75000"/>
                  </a:schemeClr>
                </a:solidFill>
              </a:rPr>
              <a:t>(Profil étudiants au niveau national)</a:t>
            </a:r>
          </a:p>
          <a:p>
            <a:r>
              <a:rPr lang="fr-FR" sz="1400" i="1"/>
              <a:t>Source ministère de l'éducation nationale, de la jeunesse et des sports</a:t>
            </a:r>
          </a:p>
        </p:txBody>
      </p:sp>
      <p:graphicFrame>
        <p:nvGraphicFramePr>
          <p:cNvPr id="6" name="Graphique 5"/>
          <p:cNvGraphicFramePr/>
          <p:nvPr>
            <p:extLst>
              <p:ext uri="{D42A27DB-BD31-4B8C-83A1-F6EECF244321}">
                <p14:modId xmlns:p14="http://schemas.microsoft.com/office/powerpoint/2010/main" val="1579070622"/>
              </p:ext>
            </p:extLst>
          </p:nvPr>
        </p:nvGraphicFramePr>
        <p:xfrm>
          <a:off x="165394" y="1848658"/>
          <a:ext cx="750295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5664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Profil des répondants</a:t>
            </a:r>
            <a:endParaRPr lang="fr-FR" sz="2400" b="0" cap="none"/>
          </a:p>
        </p:txBody>
      </p:sp>
      <p:sp>
        <p:nvSpPr>
          <p:cNvPr id="2" name="ZoneTexte 1"/>
          <p:cNvSpPr txBox="1"/>
          <p:nvPr/>
        </p:nvSpPr>
        <p:spPr>
          <a:xfrm>
            <a:off x="165394" y="931367"/>
            <a:ext cx="7210435" cy="769441"/>
          </a:xfrm>
          <a:prstGeom prst="rect">
            <a:avLst/>
          </a:prstGeom>
          <a:noFill/>
        </p:spPr>
        <p:txBody>
          <a:bodyPr wrap="none" rtlCol="0">
            <a:spAutoFit/>
          </a:bodyPr>
          <a:lstStyle/>
          <a:p>
            <a:r>
              <a:rPr lang="fr-FR" sz="1600">
                <a:solidFill>
                  <a:schemeClr val="accent6">
                    <a:lumMod val="75000"/>
                  </a:schemeClr>
                </a:solidFill>
              </a:rPr>
              <a:t>(Profil étudiants au niveau national)</a:t>
            </a:r>
          </a:p>
          <a:p>
            <a:r>
              <a:rPr lang="fr-FR" sz="1400" i="1"/>
              <a:t>Source ministère de l'éducation nationale, de la jeunesse et des sports</a:t>
            </a:r>
          </a:p>
          <a:p>
            <a:r>
              <a:rPr lang="fr-FR" sz="1400" i="1"/>
              <a:t>/!\ La ventilation au national est faite selon la répartition des effectifs par discipline </a:t>
            </a:r>
            <a:r>
              <a:rPr lang="fr-FR" sz="1400" i="1" u="sng"/>
              <a:t>en université</a:t>
            </a:r>
            <a:r>
              <a:rPr lang="fr-FR" sz="1400" i="1"/>
              <a:t>.</a:t>
            </a:r>
          </a:p>
        </p:txBody>
      </p:sp>
      <p:graphicFrame>
        <p:nvGraphicFramePr>
          <p:cNvPr id="6" name="Graphique 5"/>
          <p:cNvGraphicFramePr/>
          <p:nvPr>
            <p:extLst>
              <p:ext uri="{D42A27DB-BD31-4B8C-83A1-F6EECF244321}">
                <p14:modId xmlns:p14="http://schemas.microsoft.com/office/powerpoint/2010/main" val="3970513268"/>
              </p:ext>
            </p:extLst>
          </p:nvPr>
        </p:nvGraphicFramePr>
        <p:xfrm>
          <a:off x="165394" y="2064100"/>
          <a:ext cx="7502950" cy="4173211"/>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3971925" y="5676900"/>
            <a:ext cx="1903983" cy="276999"/>
          </a:xfrm>
          <a:prstGeom prst="rect">
            <a:avLst/>
          </a:prstGeom>
          <a:noFill/>
        </p:spPr>
        <p:txBody>
          <a:bodyPr wrap="none" rtlCol="0">
            <a:spAutoFit/>
          </a:bodyPr>
          <a:lstStyle/>
          <a:p>
            <a:r>
              <a:rPr lang="fr-FR" sz="1200" dirty="0">
                <a:solidFill>
                  <a:srgbClr val="224A55"/>
                </a:solidFill>
              </a:rPr>
              <a:t>(Informatique, journalisme)</a:t>
            </a:r>
          </a:p>
        </p:txBody>
      </p:sp>
    </p:spTree>
    <p:extLst>
      <p:ext uri="{BB962C8B-B14F-4D97-AF65-F5344CB8AC3E}">
        <p14:creationId xmlns:p14="http://schemas.microsoft.com/office/powerpoint/2010/main" val="1840340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Profil des répondants</a:t>
            </a:r>
            <a:endParaRPr lang="fr-FR" sz="2400" b="0" cap="none"/>
          </a:p>
        </p:txBody>
      </p:sp>
      <p:sp>
        <p:nvSpPr>
          <p:cNvPr id="15" name="Rectangle 14"/>
          <p:cNvSpPr/>
          <p:nvPr/>
        </p:nvSpPr>
        <p:spPr>
          <a:xfrm>
            <a:off x="90571" y="6034922"/>
            <a:ext cx="8895774" cy="415498"/>
          </a:xfrm>
          <a:prstGeom prst="rect">
            <a:avLst/>
          </a:prstGeom>
        </p:spPr>
        <p:txBody>
          <a:bodyPr wrap="square">
            <a:spAutoFit/>
          </a:bodyPr>
          <a:lstStyle/>
          <a:p>
            <a:r>
              <a:rPr lang="fr-FR" sz="1050" i="1" dirty="0">
                <a:solidFill>
                  <a:schemeClr val="tx1">
                    <a:lumMod val="75000"/>
                    <a:lumOff val="25000"/>
                  </a:schemeClr>
                </a:solidFill>
              </a:rPr>
              <a:t>Avez-vous déjà eu une expérience en entreprise (stage, alternance, job étudiant, travail saisonnier, ...) ? / Diriez-vous que vous avez une connaissance du monde de l'entreprise… / Êtes-vous engagé dans une association, une ONG, un syndicat étudiant, un collectif ? Base ensemble : 198 répondants</a:t>
            </a:r>
          </a:p>
        </p:txBody>
      </p:sp>
      <p:graphicFrame>
        <p:nvGraphicFramePr>
          <p:cNvPr id="11" name="Graphique 10"/>
          <p:cNvGraphicFramePr/>
          <p:nvPr>
            <p:extLst>
              <p:ext uri="{D42A27DB-BD31-4B8C-83A1-F6EECF244321}">
                <p14:modId xmlns:p14="http://schemas.microsoft.com/office/powerpoint/2010/main" val="560232999"/>
              </p:ext>
            </p:extLst>
          </p:nvPr>
        </p:nvGraphicFramePr>
        <p:xfrm>
          <a:off x="4864250" y="1772816"/>
          <a:ext cx="3744416"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12" name="ZoneTexte 11"/>
          <p:cNvSpPr txBox="1"/>
          <p:nvPr/>
        </p:nvSpPr>
        <p:spPr>
          <a:xfrm>
            <a:off x="5359258" y="2692658"/>
            <a:ext cx="1125328" cy="646331"/>
          </a:xfrm>
          <a:prstGeom prst="rect">
            <a:avLst/>
          </a:prstGeom>
          <a:noFill/>
        </p:spPr>
        <p:txBody>
          <a:bodyPr wrap="square" rtlCol="0">
            <a:spAutoFit/>
          </a:bodyPr>
          <a:lstStyle/>
          <a:p>
            <a:pPr algn="ctr"/>
            <a:r>
              <a:rPr lang="fr-FR" sz="1200">
                <a:solidFill>
                  <a:schemeClr val="tx1">
                    <a:lumMod val="75000"/>
                    <a:lumOff val="25000"/>
                  </a:schemeClr>
                </a:solidFill>
              </a:rPr>
              <a:t>Connaissance du monde de l’entreprise</a:t>
            </a:r>
          </a:p>
        </p:txBody>
      </p:sp>
      <p:sp>
        <p:nvSpPr>
          <p:cNvPr id="13" name="ZoneTexte 12"/>
          <p:cNvSpPr txBox="1"/>
          <p:nvPr/>
        </p:nvSpPr>
        <p:spPr>
          <a:xfrm>
            <a:off x="4501591" y="4207255"/>
            <a:ext cx="4176464" cy="954107"/>
          </a:xfrm>
          <a:prstGeom prst="rect">
            <a:avLst/>
          </a:prstGeom>
          <a:noFill/>
        </p:spPr>
        <p:txBody>
          <a:bodyPr wrap="square" lIns="91440" tIns="45720" rIns="91440" bIns="45720" rtlCol="0" anchor="t">
            <a:spAutoFit/>
          </a:bodyPr>
          <a:lstStyle/>
          <a:p>
            <a:pPr algn="ctr"/>
            <a:r>
              <a:rPr lang="fr-FR" sz="2400" b="1" dirty="0">
                <a:solidFill>
                  <a:srgbClr val="1EC897"/>
                </a:solidFill>
                <a:latin typeface="Calibri"/>
                <a:cs typeface="Arial"/>
              </a:rPr>
              <a:t>2 sur 3 </a:t>
            </a:r>
            <a:r>
              <a:rPr lang="fr-FR" sz="1600" dirty="0">
                <a:solidFill>
                  <a:schemeClr val="tx1">
                    <a:lumMod val="75000"/>
                    <a:lumOff val="25000"/>
                  </a:schemeClr>
                </a:solidFill>
                <a:latin typeface="Calibri"/>
                <a:cs typeface="Arial"/>
              </a:rPr>
              <a:t>estiment bien connaître le fonctionnement d’une entreprise, stable par rapport à 2020</a:t>
            </a:r>
            <a:r>
              <a:rPr lang="fr-FR" sz="1600" dirty="0">
                <a:solidFill>
                  <a:schemeClr val="tx1">
                    <a:lumMod val="65000"/>
                    <a:lumOff val="35000"/>
                  </a:schemeClr>
                </a:solidFill>
                <a:latin typeface="Calibri"/>
                <a:cs typeface="Arial"/>
              </a:rPr>
              <a:t> </a:t>
            </a:r>
            <a:r>
              <a:rPr lang="fr-FR" sz="1600" dirty="0">
                <a:solidFill>
                  <a:srgbClr val="17A5E5"/>
                </a:solidFill>
                <a:latin typeface="Calibri"/>
                <a:cs typeface="Arial"/>
              </a:rPr>
              <a:t>(70%)</a:t>
            </a:r>
            <a:r>
              <a:rPr lang="fr-FR" sz="1600" dirty="0">
                <a:solidFill>
                  <a:schemeClr val="tx1">
                    <a:lumMod val="65000"/>
                    <a:lumOff val="35000"/>
                  </a:schemeClr>
                </a:solidFill>
                <a:latin typeface="Calibri"/>
                <a:cs typeface="Arial"/>
              </a:rPr>
              <a:t>.</a:t>
            </a:r>
          </a:p>
        </p:txBody>
      </p:sp>
      <p:sp>
        <p:nvSpPr>
          <p:cNvPr id="18" name="ZoneTexte 17"/>
          <p:cNvSpPr txBox="1"/>
          <p:nvPr/>
        </p:nvSpPr>
        <p:spPr>
          <a:xfrm>
            <a:off x="728016" y="2584088"/>
            <a:ext cx="3177061" cy="830997"/>
          </a:xfrm>
          <a:prstGeom prst="rect">
            <a:avLst/>
          </a:prstGeom>
          <a:noFill/>
        </p:spPr>
        <p:txBody>
          <a:bodyPr wrap="square" lIns="91440" tIns="45720" rIns="91440" bIns="45720" rtlCol="0" anchor="t">
            <a:spAutoFit/>
          </a:bodyPr>
          <a:lstStyle/>
          <a:p>
            <a:pPr algn="ctr"/>
            <a:r>
              <a:rPr lang="fr-FR" sz="1600" dirty="0">
                <a:solidFill>
                  <a:schemeClr val="tx1">
                    <a:lumMod val="75000"/>
                    <a:lumOff val="25000"/>
                  </a:schemeClr>
                </a:solidFill>
                <a:latin typeface="Calibri"/>
                <a:cs typeface="Arial"/>
              </a:rPr>
              <a:t>répondants ayant déjà eu une expérience en entreprise, </a:t>
            </a:r>
            <a:r>
              <a:rPr lang="fr-FR" sz="1200" dirty="0">
                <a:solidFill>
                  <a:schemeClr val="tx1">
                    <a:lumMod val="75000"/>
                    <a:lumOff val="25000"/>
                  </a:schemeClr>
                </a:solidFill>
                <a:latin typeface="Calibri"/>
                <a:cs typeface="Arial"/>
              </a:rPr>
              <a:t>en hausse en tendance par rapport à 2020 </a:t>
            </a:r>
            <a:r>
              <a:rPr lang="fr-FR" sz="1600" dirty="0">
                <a:solidFill>
                  <a:srgbClr val="17A5E5"/>
                </a:solidFill>
                <a:latin typeface="Calibri"/>
                <a:cs typeface="Arial"/>
              </a:rPr>
              <a:t>(87%)</a:t>
            </a:r>
          </a:p>
        </p:txBody>
      </p:sp>
      <p:sp>
        <p:nvSpPr>
          <p:cNvPr id="23" name="ZoneTexte 22"/>
          <p:cNvSpPr txBox="1"/>
          <p:nvPr/>
        </p:nvSpPr>
        <p:spPr>
          <a:xfrm>
            <a:off x="107504" y="4207255"/>
            <a:ext cx="4394087" cy="1261884"/>
          </a:xfrm>
          <a:prstGeom prst="rect">
            <a:avLst/>
          </a:prstGeom>
          <a:noFill/>
        </p:spPr>
        <p:txBody>
          <a:bodyPr wrap="square" lIns="91440" tIns="45720" rIns="91440" bIns="45720" rtlCol="0" anchor="t">
            <a:spAutoFit/>
          </a:bodyPr>
          <a:lstStyle/>
          <a:p>
            <a:pPr algn="ctr"/>
            <a:r>
              <a:rPr lang="fr-FR" sz="2800" b="1" dirty="0">
                <a:solidFill>
                  <a:srgbClr val="1EC897"/>
                </a:solidFill>
              </a:rPr>
              <a:t>1</a:t>
            </a:r>
            <a:r>
              <a:rPr lang="fr-FR" b="1" dirty="0">
                <a:solidFill>
                  <a:srgbClr val="1EC897"/>
                </a:solidFill>
              </a:rPr>
              <a:t> étudiant sur </a:t>
            </a:r>
            <a:r>
              <a:rPr lang="fr-FR" sz="2800" b="1" dirty="0">
                <a:solidFill>
                  <a:srgbClr val="1EC897"/>
                </a:solidFill>
              </a:rPr>
              <a:t>4</a:t>
            </a:r>
            <a:endParaRPr lang="fr-FR" b="1" dirty="0">
              <a:solidFill>
                <a:srgbClr val="1EC897"/>
              </a:solidFill>
            </a:endParaRPr>
          </a:p>
          <a:p>
            <a:pPr algn="ctr"/>
            <a:r>
              <a:rPr lang="fr-FR" sz="1600" dirty="0">
                <a:solidFill>
                  <a:schemeClr val="tx1">
                    <a:lumMod val="75000"/>
                    <a:lumOff val="25000"/>
                  </a:schemeClr>
                </a:solidFill>
              </a:rPr>
              <a:t>est engagé dans une association, une ONG, un syndicat étudiant ou un collectif</a:t>
            </a:r>
          </a:p>
          <a:p>
            <a:pPr algn="ctr"/>
            <a:r>
              <a:rPr lang="fr-FR" sz="1600" dirty="0">
                <a:solidFill>
                  <a:srgbClr val="17A5E5"/>
                </a:solidFill>
                <a:latin typeface="Calibri"/>
                <a:cs typeface="Arial"/>
              </a:rPr>
              <a:t>(17% en 2020)</a:t>
            </a:r>
          </a:p>
        </p:txBody>
      </p:sp>
      <p:grpSp>
        <p:nvGrpSpPr>
          <p:cNvPr id="3" name="Groupe 2"/>
          <p:cNvGrpSpPr/>
          <p:nvPr/>
        </p:nvGrpSpPr>
        <p:grpSpPr>
          <a:xfrm>
            <a:off x="1560462" y="1499340"/>
            <a:ext cx="1512168" cy="994971"/>
            <a:chOff x="1524132" y="2992318"/>
            <a:chExt cx="1512168" cy="994971"/>
          </a:xfrm>
        </p:grpSpPr>
        <p:sp>
          <p:nvSpPr>
            <p:cNvPr id="2" name="Ellipse 1"/>
            <p:cNvSpPr/>
            <p:nvPr/>
          </p:nvSpPr>
          <p:spPr>
            <a:xfrm>
              <a:off x="1725546" y="2992318"/>
              <a:ext cx="994971" cy="994971"/>
            </a:xfrm>
            <a:prstGeom prst="ellipse">
              <a:avLst/>
            </a:prstGeom>
            <a:solidFill>
              <a:srgbClr val="1EC897"/>
            </a:solidFill>
            <a:ln>
              <a:solidFill>
                <a:srgbClr val="1EC897"/>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14" name="ZoneTexte 13"/>
            <p:cNvSpPr txBox="1"/>
            <p:nvPr/>
          </p:nvSpPr>
          <p:spPr>
            <a:xfrm>
              <a:off x="1524132" y="3074304"/>
              <a:ext cx="1512168" cy="830997"/>
            </a:xfrm>
            <a:prstGeom prst="rect">
              <a:avLst/>
            </a:prstGeom>
            <a:noFill/>
          </p:spPr>
          <p:txBody>
            <a:bodyPr wrap="square" rtlCol="0">
              <a:spAutoFit/>
            </a:bodyPr>
            <a:lstStyle/>
            <a:p>
              <a:pPr algn="ctr"/>
              <a:r>
                <a:rPr lang="fr-FR" sz="4800" b="1">
                  <a:solidFill>
                    <a:schemeClr val="bg1"/>
                  </a:solidFill>
                </a:rPr>
                <a:t>93</a:t>
              </a:r>
              <a:r>
                <a:rPr lang="fr-FR" sz="2800" b="1">
                  <a:solidFill>
                    <a:schemeClr val="bg1"/>
                  </a:solidFill>
                </a:rPr>
                <a:t>%</a:t>
              </a:r>
              <a:endParaRPr lang="fr-FR" sz="4000">
                <a:solidFill>
                  <a:schemeClr val="bg1"/>
                </a:solidFill>
              </a:endParaRPr>
            </a:p>
          </p:txBody>
        </p:sp>
      </p:grpSp>
      <p:grpSp>
        <p:nvGrpSpPr>
          <p:cNvPr id="4" name="Groupe 3"/>
          <p:cNvGrpSpPr/>
          <p:nvPr/>
        </p:nvGrpSpPr>
        <p:grpSpPr>
          <a:xfrm>
            <a:off x="1184025" y="3799122"/>
            <a:ext cx="2283641" cy="509254"/>
            <a:chOff x="1470458" y="3799122"/>
            <a:chExt cx="2283641" cy="509254"/>
          </a:xfrm>
        </p:grpSpPr>
        <p:pic>
          <p:nvPicPr>
            <p:cNvPr id="2050" name="Picture 2" descr="Étudiant de sexe masculin Icône gratui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70458" y="3799122"/>
              <a:ext cx="509254" cy="50925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Étudiant de sexe masculin Icône gratuit"/>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2061920" y="3799122"/>
              <a:ext cx="509254" cy="50925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Étudiant de sexe masculin Icône gratuit"/>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2653382" y="3799122"/>
              <a:ext cx="509254" cy="50925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Étudiant de sexe masculin Icône gratuit"/>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a:stretch>
              <a:fillRect/>
            </a:stretch>
          </p:blipFill>
          <p:spPr bwMode="auto">
            <a:xfrm>
              <a:off x="3244845" y="3799122"/>
              <a:ext cx="509254" cy="509254"/>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ZoneTexte 21"/>
          <p:cNvSpPr txBox="1"/>
          <p:nvPr/>
        </p:nvSpPr>
        <p:spPr>
          <a:xfrm>
            <a:off x="124301" y="925278"/>
            <a:ext cx="4394087" cy="338554"/>
          </a:xfrm>
          <a:prstGeom prst="rect">
            <a:avLst/>
          </a:prstGeom>
          <a:noFill/>
        </p:spPr>
        <p:txBody>
          <a:bodyPr wrap="square" lIns="91440" tIns="45720" rIns="91440" bIns="45720" rtlCol="0" anchor="t">
            <a:spAutoFit/>
          </a:bodyPr>
          <a:lstStyle/>
          <a:p>
            <a:r>
              <a:rPr lang="fr-FR" sz="1600" dirty="0">
                <a:solidFill>
                  <a:srgbClr val="17A5E5"/>
                </a:solidFill>
                <a:latin typeface="Calibri"/>
                <a:cs typeface="Arial"/>
              </a:rPr>
              <a:t>(Rappel 2020)</a:t>
            </a:r>
          </a:p>
        </p:txBody>
      </p:sp>
    </p:spTree>
    <p:extLst>
      <p:ext uri="{BB962C8B-B14F-4D97-AF65-F5344CB8AC3E}">
        <p14:creationId xmlns:p14="http://schemas.microsoft.com/office/powerpoint/2010/main" val="2242837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p:cNvSpPr txBox="1"/>
          <p:nvPr/>
        </p:nvSpPr>
        <p:spPr>
          <a:xfrm>
            <a:off x="594363" y="2772509"/>
            <a:ext cx="3345871" cy="461665"/>
          </a:xfrm>
          <a:prstGeom prst="rect">
            <a:avLst/>
          </a:prstGeom>
          <a:noFill/>
        </p:spPr>
        <p:txBody>
          <a:bodyPr wrap="square" lIns="0" tIns="0" rIns="0" bIns="0" rtlCol="0">
            <a:spAutoFit/>
          </a:bodyPr>
          <a:lstStyle/>
          <a:p>
            <a:pPr marL="0" marR="0" lvl="0" indent="0" algn="l" defTabSz="804649" rtl="0" eaLnBrk="1" fontAlgn="auto" latinLnBrk="0" hangingPunct="1">
              <a:lnSpc>
                <a:spcPts val="3600"/>
              </a:lnSpc>
              <a:spcBef>
                <a:spcPts val="0"/>
              </a:spcBef>
              <a:spcAft>
                <a:spcPts val="0"/>
              </a:spcAft>
              <a:buClrTx/>
              <a:buSzTx/>
              <a:buFontTx/>
              <a:buNone/>
              <a:tabLst/>
              <a:defRPr/>
            </a:pPr>
            <a:r>
              <a:rPr kumimoji="0" lang="en-US" sz="3200" b="0" i="0" u="none" strike="noStrike" kern="1200" cap="all" spc="50" normalizeH="0" baseline="0" noProof="0">
                <a:ln>
                  <a:noFill/>
                </a:ln>
                <a:solidFill>
                  <a:srgbClr val="FFFFFF"/>
                </a:solidFill>
                <a:effectLst/>
                <a:uLnTx/>
                <a:uFillTx/>
                <a:latin typeface="Lato Black" panose="020F0A02020204030203" pitchFamily="34" charset="0"/>
                <a:ea typeface="+mn-ea"/>
                <a:cs typeface="Arial" charset="0"/>
              </a:rPr>
              <a:t>RESULTATS</a:t>
            </a:r>
          </a:p>
        </p:txBody>
      </p:sp>
    </p:spTree>
    <p:extLst>
      <p:ext uri="{BB962C8B-B14F-4D97-AF65-F5344CB8AC3E}">
        <p14:creationId xmlns:p14="http://schemas.microsoft.com/office/powerpoint/2010/main" val="1346562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07504" y="44450"/>
            <a:ext cx="8604208" cy="692150"/>
          </a:xfrm>
        </p:spPr>
        <p:txBody>
          <a:bodyPr anchor="ctr"/>
          <a:lstStyle/>
          <a:p>
            <a:pPr>
              <a:defRPr/>
            </a:pPr>
            <a:r>
              <a:rPr lang="fr-FR" sz="2800" cap="none"/>
              <a:t>Perception des relations entre employeurs et salariés</a:t>
            </a:r>
            <a:endParaRPr lang="fr-FR" sz="2400" b="0" cap="none"/>
          </a:p>
        </p:txBody>
      </p:sp>
      <p:sp>
        <p:nvSpPr>
          <p:cNvPr id="9" name="ZoneTexte 8"/>
          <p:cNvSpPr txBox="1"/>
          <p:nvPr/>
        </p:nvSpPr>
        <p:spPr>
          <a:xfrm>
            <a:off x="179513" y="1340768"/>
            <a:ext cx="8568952" cy="369332"/>
          </a:xfrm>
          <a:prstGeom prst="rect">
            <a:avLst/>
          </a:prstGeom>
          <a:noFill/>
        </p:spPr>
        <p:txBody>
          <a:bodyPr wrap="square" rtlCol="0">
            <a:spAutoFit/>
          </a:bodyPr>
          <a:lstStyle/>
          <a:p>
            <a:r>
              <a:rPr lang="fr-FR">
                <a:solidFill>
                  <a:schemeClr val="tx1">
                    <a:lumMod val="75000"/>
                    <a:lumOff val="25000"/>
                  </a:schemeClr>
                </a:solidFill>
              </a:rPr>
              <a:t>La perception des relations entre employeurs et salariés est stable !</a:t>
            </a:r>
            <a:endParaRPr lang="fr-FR"/>
          </a:p>
        </p:txBody>
      </p:sp>
      <p:sp>
        <p:nvSpPr>
          <p:cNvPr id="15" name="Rectangle 14"/>
          <p:cNvSpPr/>
          <p:nvPr/>
        </p:nvSpPr>
        <p:spPr>
          <a:xfrm>
            <a:off x="107504" y="6199420"/>
            <a:ext cx="7920880" cy="253916"/>
          </a:xfrm>
          <a:prstGeom prst="rect">
            <a:avLst/>
          </a:prstGeom>
        </p:spPr>
        <p:txBody>
          <a:bodyPr wrap="square">
            <a:spAutoFit/>
          </a:bodyPr>
          <a:lstStyle/>
          <a:p>
            <a:r>
              <a:rPr lang="fr-FR" sz="1050" i="1">
                <a:solidFill>
                  <a:schemeClr val="tx1">
                    <a:lumMod val="75000"/>
                    <a:lumOff val="25000"/>
                  </a:schemeClr>
                </a:solidFill>
              </a:rPr>
              <a:t>De manière générale, comment fonctionnent les relations entre employeurs et salariés en France selon vous ? Base ensemble : 198 répondants</a:t>
            </a:r>
          </a:p>
        </p:txBody>
      </p:sp>
      <p:sp>
        <p:nvSpPr>
          <p:cNvPr id="19" name="ZoneTexte 18"/>
          <p:cNvSpPr txBox="1"/>
          <p:nvPr/>
        </p:nvSpPr>
        <p:spPr>
          <a:xfrm>
            <a:off x="2202256" y="3769295"/>
            <a:ext cx="4740337" cy="307777"/>
          </a:xfrm>
          <a:prstGeom prst="rect">
            <a:avLst/>
          </a:prstGeom>
          <a:noFill/>
        </p:spPr>
        <p:txBody>
          <a:bodyPr wrap="none" rtlCol="0">
            <a:spAutoFit/>
          </a:bodyPr>
          <a:lstStyle/>
          <a:p>
            <a:r>
              <a:rPr lang="fr-FR" sz="1400">
                <a:solidFill>
                  <a:srgbClr val="1EC897"/>
                </a:solidFill>
              </a:rPr>
              <a:t>(1 étoile : fonctionne très mal ; 4 étoiles : fonctionne très bien)</a:t>
            </a:r>
          </a:p>
        </p:txBody>
      </p:sp>
      <p:sp>
        <p:nvSpPr>
          <p:cNvPr id="20" name="ZoneTexte 19"/>
          <p:cNvSpPr txBox="1"/>
          <p:nvPr/>
        </p:nvSpPr>
        <p:spPr>
          <a:xfrm>
            <a:off x="3991232" y="2054935"/>
            <a:ext cx="639919" cy="523220"/>
          </a:xfrm>
          <a:prstGeom prst="rect">
            <a:avLst/>
          </a:prstGeom>
          <a:noFill/>
        </p:spPr>
        <p:txBody>
          <a:bodyPr wrap="none" rtlCol="0">
            <a:spAutoFit/>
          </a:bodyPr>
          <a:lstStyle/>
          <a:p>
            <a:pPr algn="ctr"/>
            <a:r>
              <a:rPr lang="fr-FR" sz="2800">
                <a:solidFill>
                  <a:schemeClr val="tx1">
                    <a:lumMod val="75000"/>
                    <a:lumOff val="25000"/>
                  </a:schemeClr>
                </a:solidFill>
              </a:rPr>
              <a:t>2,3</a:t>
            </a:r>
            <a:endParaRPr lang="fr-FR" sz="2000">
              <a:solidFill>
                <a:schemeClr val="tx1">
                  <a:lumMod val="75000"/>
                  <a:lumOff val="25000"/>
                </a:schemeClr>
              </a:solidFill>
            </a:endParaRPr>
          </a:p>
        </p:txBody>
      </p:sp>
      <p:sp>
        <p:nvSpPr>
          <p:cNvPr id="2" name="Étoile à 5 branches 1"/>
          <p:cNvSpPr/>
          <p:nvPr/>
        </p:nvSpPr>
        <p:spPr>
          <a:xfrm>
            <a:off x="4476706" y="1772816"/>
            <a:ext cx="810376" cy="810376"/>
          </a:xfrm>
          <a:prstGeom prst="star5">
            <a:avLst/>
          </a:prstGeom>
          <a:solidFill>
            <a:srgbClr val="1EC897"/>
          </a:solidFill>
          <a:ln>
            <a:solidFill>
              <a:srgbClr val="1EC897"/>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solidFill>
                <a:srgbClr val="00B050"/>
              </a:solidFill>
            </a:endParaRPr>
          </a:p>
        </p:txBody>
      </p:sp>
      <p:sp>
        <p:nvSpPr>
          <p:cNvPr id="22" name="ZoneTexte 21"/>
          <p:cNvSpPr txBox="1"/>
          <p:nvPr/>
        </p:nvSpPr>
        <p:spPr>
          <a:xfrm>
            <a:off x="251520" y="4221088"/>
            <a:ext cx="8568133" cy="1692771"/>
          </a:xfrm>
          <a:prstGeom prst="rect">
            <a:avLst/>
          </a:prstGeom>
          <a:noFill/>
        </p:spPr>
        <p:txBody>
          <a:bodyPr wrap="square" lIns="91440" tIns="45720" rIns="91440" bIns="45720" rtlCol="0" anchor="t">
            <a:spAutoFit/>
          </a:bodyPr>
          <a:lstStyle/>
          <a:p>
            <a:r>
              <a:rPr lang="fr-FR" sz="3200" dirty="0">
                <a:solidFill>
                  <a:srgbClr val="1EC897"/>
                </a:solidFill>
                <a:latin typeface="Calibri"/>
                <a:cs typeface="Arial"/>
              </a:rPr>
              <a:t>63% </a:t>
            </a:r>
            <a:r>
              <a:rPr lang="fr-FR" sz="2400" dirty="0">
                <a:solidFill>
                  <a:srgbClr val="1EC897"/>
                </a:solidFill>
                <a:latin typeface="Calibri"/>
                <a:cs typeface="Arial"/>
              </a:rPr>
              <a:t>des répondants </a:t>
            </a:r>
            <a:r>
              <a:rPr lang="fr-FR" dirty="0">
                <a:solidFill>
                  <a:schemeClr val="tx1">
                    <a:lumMod val="75000"/>
                    <a:lumOff val="25000"/>
                  </a:schemeClr>
                </a:solidFill>
                <a:latin typeface="Calibri"/>
                <a:cs typeface="Arial"/>
              </a:rPr>
              <a:t>estiment que les relations entre employeurs et salariés </a:t>
            </a:r>
            <a:r>
              <a:rPr lang="fr-FR" b="1" dirty="0">
                <a:solidFill>
                  <a:schemeClr val="tx1">
                    <a:lumMod val="75000"/>
                    <a:lumOff val="25000"/>
                  </a:schemeClr>
                </a:solidFill>
                <a:latin typeface="Calibri"/>
                <a:cs typeface="Arial"/>
              </a:rPr>
              <a:t>fonctionnent mal </a:t>
            </a:r>
            <a:r>
              <a:rPr lang="fr-FR" dirty="0">
                <a:solidFill>
                  <a:schemeClr val="tx1">
                    <a:lumMod val="75000"/>
                    <a:lumOff val="25000"/>
                  </a:schemeClr>
                </a:solidFill>
                <a:latin typeface="Calibri"/>
                <a:cs typeface="Arial"/>
              </a:rPr>
              <a:t>en France, dont 9% très mal.</a:t>
            </a:r>
          </a:p>
          <a:p>
            <a:endParaRPr lang="fr-FR" dirty="0">
              <a:solidFill>
                <a:schemeClr val="tx1">
                  <a:lumMod val="75000"/>
                  <a:lumOff val="25000"/>
                </a:schemeClr>
              </a:solidFill>
            </a:endParaRPr>
          </a:p>
          <a:p>
            <a:r>
              <a:rPr lang="fr-FR" dirty="0">
                <a:solidFill>
                  <a:schemeClr val="tx1">
                    <a:lumMod val="75000"/>
                    <a:lumOff val="25000"/>
                  </a:schemeClr>
                </a:solidFill>
                <a:latin typeface="Calibri"/>
                <a:cs typeface="Arial"/>
              </a:rPr>
              <a:t>Tendance à l’</a:t>
            </a:r>
            <a:r>
              <a:rPr lang="fr-FR" b="1" dirty="0">
                <a:solidFill>
                  <a:schemeClr val="tx1">
                    <a:lumMod val="75000"/>
                    <a:lumOff val="25000"/>
                  </a:schemeClr>
                </a:solidFill>
                <a:latin typeface="Calibri"/>
                <a:cs typeface="Arial"/>
              </a:rPr>
              <a:t>amélioration</a:t>
            </a:r>
            <a:r>
              <a:rPr lang="fr-FR" dirty="0">
                <a:solidFill>
                  <a:schemeClr val="tx1">
                    <a:lumMod val="75000"/>
                    <a:lumOff val="25000"/>
                  </a:schemeClr>
                </a:solidFill>
                <a:latin typeface="Calibri"/>
                <a:cs typeface="Arial"/>
              </a:rPr>
              <a:t> : ils étaient </a:t>
            </a:r>
            <a:r>
              <a:rPr lang="fr-FR" dirty="0">
                <a:solidFill>
                  <a:srgbClr val="17A5E5"/>
                </a:solidFill>
                <a:latin typeface="Calibri"/>
                <a:cs typeface="Arial"/>
              </a:rPr>
              <a:t>69%</a:t>
            </a:r>
            <a:r>
              <a:rPr lang="fr-FR" dirty="0">
                <a:solidFill>
                  <a:schemeClr val="tx1">
                    <a:lumMod val="75000"/>
                    <a:lumOff val="25000"/>
                  </a:schemeClr>
                </a:solidFill>
                <a:latin typeface="Calibri"/>
                <a:cs typeface="Arial"/>
              </a:rPr>
              <a:t> (dont </a:t>
            </a:r>
            <a:r>
              <a:rPr lang="fr-FR" dirty="0">
                <a:solidFill>
                  <a:srgbClr val="17A5E5"/>
                </a:solidFill>
                <a:latin typeface="Calibri"/>
                <a:cs typeface="Arial"/>
              </a:rPr>
              <a:t>13%</a:t>
            </a:r>
            <a:r>
              <a:rPr lang="fr-FR" dirty="0">
                <a:solidFill>
                  <a:schemeClr val="tx1">
                    <a:lumMod val="75000"/>
                    <a:lumOff val="25000"/>
                  </a:schemeClr>
                </a:solidFill>
                <a:latin typeface="Calibri"/>
                <a:cs typeface="Arial"/>
              </a:rPr>
              <a:t> très mal) à le penser en 2020 et 85% (dont 20% très mal) en 2019.</a:t>
            </a:r>
          </a:p>
        </p:txBody>
      </p:sp>
      <p:pic>
        <p:nvPicPr>
          <p:cNvPr id="42" name="Imag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16263" y="3068960"/>
            <a:ext cx="2874898" cy="685841"/>
          </a:xfrm>
          <a:prstGeom prst="rect">
            <a:avLst/>
          </a:prstGeom>
        </p:spPr>
      </p:pic>
      <p:sp>
        <p:nvSpPr>
          <p:cNvPr id="11" name="ZoneTexte 10"/>
          <p:cNvSpPr txBox="1"/>
          <p:nvPr/>
        </p:nvSpPr>
        <p:spPr>
          <a:xfrm>
            <a:off x="124301" y="925278"/>
            <a:ext cx="4394087" cy="338554"/>
          </a:xfrm>
          <a:prstGeom prst="rect">
            <a:avLst/>
          </a:prstGeom>
          <a:noFill/>
        </p:spPr>
        <p:txBody>
          <a:bodyPr wrap="square" rtlCol="0">
            <a:spAutoFit/>
          </a:bodyPr>
          <a:lstStyle/>
          <a:p>
            <a:r>
              <a:rPr lang="fr-FR" sz="1600" dirty="0">
                <a:solidFill>
                  <a:srgbClr val="17A5E5"/>
                </a:solidFill>
              </a:rPr>
              <a:t>(Rappel 2020)</a:t>
            </a:r>
          </a:p>
        </p:txBody>
      </p:sp>
      <p:sp>
        <p:nvSpPr>
          <p:cNvPr id="21" name="ZoneTexte 20"/>
          <p:cNvSpPr txBox="1"/>
          <p:nvPr/>
        </p:nvSpPr>
        <p:spPr>
          <a:xfrm>
            <a:off x="3879312" y="2578155"/>
            <a:ext cx="1303955" cy="523220"/>
          </a:xfrm>
          <a:prstGeom prst="rect">
            <a:avLst/>
          </a:prstGeom>
          <a:noFill/>
        </p:spPr>
        <p:txBody>
          <a:bodyPr wrap="square" rtlCol="0">
            <a:spAutoFit/>
          </a:bodyPr>
          <a:lstStyle/>
          <a:p>
            <a:pPr algn="ctr"/>
            <a:r>
              <a:rPr lang="fr-FR" sz="1400">
                <a:solidFill>
                  <a:schemeClr val="tx1">
                    <a:lumMod val="65000"/>
                    <a:lumOff val="35000"/>
                  </a:schemeClr>
                </a:solidFill>
              </a:rPr>
              <a:t>Evaluation moyenne</a:t>
            </a:r>
          </a:p>
        </p:txBody>
      </p:sp>
    </p:spTree>
    <p:extLst>
      <p:ext uri="{BB962C8B-B14F-4D97-AF65-F5344CB8AC3E}">
        <p14:creationId xmlns:p14="http://schemas.microsoft.com/office/powerpoint/2010/main" val="214511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theme/theme1.xml><?xml version="1.0" encoding="utf-8"?>
<a:theme xmlns:a="http://schemas.openxmlformats.org/drawingml/2006/main" name="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a:solidFill>
            <a:schemeClr val="accent3"/>
          </a:solidFill>
        </a:ln>
      </a:spPr>
      <a:bodyPr rtlCol="0" anchor="ctr"/>
      <a:lstStyle>
        <a:defPPr algn="ctr">
          <a:defRPr/>
        </a:defPPr>
      </a:lstStyle>
      <a:style>
        <a:lnRef idx="2">
          <a:schemeClr val="accent3"/>
        </a:lnRef>
        <a:fillRef idx="1">
          <a:schemeClr val="lt1"/>
        </a:fillRef>
        <a:effectRef idx="0">
          <a:schemeClr val="accent3"/>
        </a:effectRef>
        <a:fontRef idx="minor">
          <a:schemeClr val="dk1"/>
        </a:fontRef>
      </a:style>
    </a:sp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a:solidFill>
            <a:schemeClr val="accent3"/>
          </a:solidFill>
        </a:ln>
      </a:spPr>
      <a:bodyPr rtlCol="0" anchor="ctr"/>
      <a:lstStyle>
        <a:defPPr algn="ctr">
          <a:defRPr/>
        </a:defPPr>
      </a:lstStyle>
      <a:style>
        <a:lnRef idx="2">
          <a:schemeClr val="accent3"/>
        </a:lnRef>
        <a:fillRef idx="1">
          <a:schemeClr val="lt1"/>
        </a:fillRef>
        <a:effectRef idx="0">
          <a:schemeClr val="accent3"/>
        </a:effectRef>
        <a:fontRef idx="minor">
          <a:schemeClr val="dk1"/>
        </a:fontRef>
      </a:style>
    </a:sp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a:solidFill>
            <a:schemeClr val="accent3"/>
          </a:solidFill>
        </a:ln>
      </a:spPr>
      <a:bodyPr rtlCol="0" anchor="ctr"/>
      <a:lstStyle>
        <a:defPPr algn="ctr">
          <a:defRPr/>
        </a:defPPr>
      </a:lstStyle>
      <a:style>
        <a:lnRef idx="2">
          <a:schemeClr val="accent3"/>
        </a:lnRef>
        <a:fillRef idx="1">
          <a:schemeClr val="lt1"/>
        </a:fillRef>
        <a:effectRef idx="0">
          <a:schemeClr val="accent3"/>
        </a:effectRef>
        <a:fontRef idx="minor">
          <a:schemeClr val="dk1"/>
        </a:fontRef>
      </a:style>
    </a:sp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4C9FD5EF25B740B2A77B9FC59CEFF5" ma:contentTypeVersion="6" ma:contentTypeDescription="Crée un document." ma:contentTypeScope="" ma:versionID="5d2acadf616ac77c90d7d7edc3d2149a">
  <xsd:schema xmlns:xsd="http://www.w3.org/2001/XMLSchema" xmlns:xs="http://www.w3.org/2001/XMLSchema" xmlns:p="http://schemas.microsoft.com/office/2006/metadata/properties" xmlns:ns2="7fe3ddef-24cb-44ef-a79b-aa58dc8cbd54" targetNamespace="http://schemas.microsoft.com/office/2006/metadata/properties" ma:root="true" ma:fieldsID="c56452ff66c7c966d43e347fd8b569d7" ns2:_="">
    <xsd:import namespace="7fe3ddef-24cb-44ef-a79b-aa58dc8cbd5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e3ddef-24cb-44ef-a79b-aa58dc8cbd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C6E7B4-09B1-418B-A247-7B32CA801D40}">
  <ds:schemaRefs>
    <ds:schemaRef ds:uri="http://schemas.microsoft.com/sharepoint/v3/contenttype/forms"/>
  </ds:schemaRefs>
</ds:datastoreItem>
</file>

<file path=customXml/itemProps2.xml><?xml version="1.0" encoding="utf-8"?>
<ds:datastoreItem xmlns:ds="http://schemas.openxmlformats.org/officeDocument/2006/customXml" ds:itemID="{33C966C9-933E-491B-8D44-154DC91C2174}">
  <ds:schemaRefs>
    <ds:schemaRef ds:uri="7fe3ddef-24cb-44ef-a79b-aa58dc8cbd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5EA8E47-BD6B-4ED6-B03D-208C2463B53F}">
  <ds:schemaRefs>
    <ds:schemaRef ds:uri="http://schemas.microsoft.com/office/2006/documentManagement/types"/>
    <ds:schemaRef ds:uri="http://purl.org/dc/elements/1.1/"/>
    <ds:schemaRef ds:uri="7fe3ddef-24cb-44ef-a79b-aa58dc8cbd54"/>
    <ds:schemaRef ds:uri="http://purl.org/dc/dcmitype/"/>
    <ds:schemaRef ds:uri="http://www.w3.org/XML/1998/namespace"/>
    <ds:schemaRef ds:uri="http://purl.org/dc/terms/"/>
    <ds:schemaRef ds:uri="http://schemas.openxmlformats.org/package/2006/metadata/core-properti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198</TotalTime>
  <Words>3160</Words>
  <Application>Microsoft Office PowerPoint</Application>
  <PresentationFormat>Affichage à l'écran (4:3)</PresentationFormat>
  <Paragraphs>362</Paragraphs>
  <Slides>30</Slides>
  <Notes>4</Notes>
  <HiddenSlides>3</HiddenSlides>
  <MMClips>0</MMClips>
  <ScaleCrop>false</ScaleCrop>
  <HeadingPairs>
    <vt:vector size="6" baseType="variant">
      <vt:variant>
        <vt:lpstr>Polices utilisées</vt:lpstr>
      </vt:variant>
      <vt:variant>
        <vt:i4>8</vt:i4>
      </vt:variant>
      <vt:variant>
        <vt:lpstr>Thème</vt:lpstr>
      </vt:variant>
      <vt:variant>
        <vt:i4>8</vt:i4>
      </vt:variant>
      <vt:variant>
        <vt:lpstr>Titres des diapositives</vt:lpstr>
      </vt:variant>
      <vt:variant>
        <vt:i4>30</vt:i4>
      </vt:variant>
    </vt:vector>
  </HeadingPairs>
  <TitlesOfParts>
    <vt:vector size="46" baseType="lpstr">
      <vt:lpstr>Arial</vt:lpstr>
      <vt:lpstr>Calibri</vt:lpstr>
      <vt:lpstr>Lato</vt:lpstr>
      <vt:lpstr>Lato Black</vt:lpstr>
      <vt:lpstr>Open Sans</vt:lpstr>
      <vt:lpstr>Roboto</vt:lpstr>
      <vt:lpstr>Verdana</vt:lpstr>
      <vt:lpstr>Wingdings</vt:lpstr>
      <vt:lpstr>Modèle par défaut</vt:lpstr>
      <vt:lpstr>3_Modèle par défaut</vt:lpstr>
      <vt:lpstr>4_Modèle par défaut</vt:lpstr>
      <vt:lpstr>5_Modèle par défaut</vt:lpstr>
      <vt:lpstr>6_Modèle par défaut</vt:lpstr>
      <vt:lpstr>1_Modèle par défaut</vt:lpstr>
      <vt:lpstr>2_Modèle par défaut</vt:lpstr>
      <vt:lpstr>7_Modèle par défaut</vt:lpstr>
      <vt:lpstr>Sondage 2021 3ème édition</vt:lpstr>
      <vt:lpstr>Présentation PowerPoint</vt:lpstr>
      <vt:lpstr>Méthodologie</vt:lpstr>
      <vt:lpstr>Profil des répondants</vt:lpstr>
      <vt:lpstr>Profil des répondants</vt:lpstr>
      <vt:lpstr>Profil des répondants</vt:lpstr>
      <vt:lpstr>Profil des répondants</vt:lpstr>
      <vt:lpstr>Présentation PowerPoint</vt:lpstr>
      <vt:lpstr>Perception des relations entre employeurs et salariés</vt:lpstr>
      <vt:lpstr>Perception des relations entre employeurs et salariés</vt:lpstr>
      <vt:lpstr>Perception du syndicalisme en France</vt:lpstr>
      <vt:lpstr>Perception du syndicalisme en France</vt:lpstr>
      <vt:lpstr>Fonctionnement du dialogue social</vt:lpstr>
      <vt:lpstr>Fonctionnement du dialogue social</vt:lpstr>
      <vt:lpstr>Fonctionnement du dialogue social</vt:lpstr>
      <vt:lpstr>Sources d’avancées sociales majeures</vt:lpstr>
      <vt:lpstr>Les relations sociales dans l’entreprise</vt:lpstr>
      <vt:lpstr>Les transformations sociétales affectant les relations sociales dans l’entreprise</vt:lpstr>
      <vt:lpstr>Bâtir de bonnes relations sociales dans l’entreprise</vt:lpstr>
      <vt:lpstr>Bâtir de bonnes relations sociales dans l’entreprise</vt:lpstr>
      <vt:lpstr>Les attentes envers les représentants des syndicats</vt:lpstr>
      <vt:lpstr>Perception de la place des relations sociales dans leur future vie professionnelle</vt:lpstr>
      <vt:lpstr>Perception de leur préparation aux relations sociales</vt:lpstr>
      <vt:lpstr>Les critères les plus importants sont très personnels et sont à opposer ici à des critères collectifs et sociaux.</vt:lpstr>
      <vt:lpstr>Appréhension de leur entrée sur le marché du travail</vt:lpstr>
      <vt:lpstr>Présentation PowerPoint</vt:lpstr>
      <vt:lpstr>Les enseignements clés</vt:lpstr>
      <vt:lpstr>Présentation PowerPoint</vt:lpstr>
      <vt:lpstr>Annexe : raisons de l’inquiétude sur l’entrée sur le marché du travail (question ouverte ; 1/2)</vt:lpstr>
      <vt:lpstr>Annexe : raisons de l’inquiétude sur l’entrée sur le marché du travail (question ouverte ; 2/2)</vt:lpstr>
    </vt:vector>
  </TitlesOfParts>
  <Company>SIPA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annonceurs Additi</dc:title>
  <dc:creator>LE GALL Nicolas</dc:creator>
  <cp:lastModifiedBy>Johan TURQUETY</cp:lastModifiedBy>
  <cp:revision>53</cp:revision>
  <cp:lastPrinted>2021-10-15T07:02:00Z</cp:lastPrinted>
  <dcterms:created xsi:type="dcterms:W3CDTF">2017-01-13T11:32:42Z</dcterms:created>
  <dcterms:modified xsi:type="dcterms:W3CDTF">2021-11-09T15:38:19Z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0x010100F94C9FD5EF25B740B2A77B9FC59CEFF5</vt:lpwstr>
  </property>
</Properties>
</file>